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56" r:id="rId2"/>
    <p:sldId id="357" r:id="rId3"/>
    <p:sldId id="500" r:id="rId4"/>
    <p:sldId id="501" r:id="rId5"/>
    <p:sldId id="502" r:id="rId6"/>
    <p:sldId id="504" r:id="rId7"/>
    <p:sldId id="358" r:id="rId8"/>
    <p:sldId id="359" r:id="rId9"/>
    <p:sldId id="360" r:id="rId10"/>
    <p:sldId id="507" r:id="rId11"/>
    <p:sldId id="493" r:id="rId12"/>
    <p:sldId id="503" r:id="rId13"/>
    <p:sldId id="495" r:id="rId14"/>
    <p:sldId id="362" r:id="rId15"/>
    <p:sldId id="363" r:id="rId16"/>
    <p:sldId id="483" r:id="rId17"/>
    <p:sldId id="484" r:id="rId18"/>
    <p:sldId id="485" r:id="rId19"/>
    <p:sldId id="486" r:id="rId20"/>
    <p:sldId id="368" r:id="rId21"/>
    <p:sldId id="369" r:id="rId22"/>
    <p:sldId id="370" r:id="rId23"/>
    <p:sldId id="429" r:id="rId24"/>
    <p:sldId id="374" r:id="rId25"/>
    <p:sldId id="379" r:id="rId26"/>
    <p:sldId id="380" r:id="rId27"/>
    <p:sldId id="381" r:id="rId28"/>
    <p:sldId id="431" r:id="rId29"/>
    <p:sldId id="440" r:id="rId30"/>
    <p:sldId id="441" r:id="rId31"/>
    <p:sldId id="492" r:id="rId32"/>
    <p:sldId id="393" r:id="rId33"/>
    <p:sldId id="394" r:id="rId34"/>
    <p:sldId id="395" r:id="rId35"/>
    <p:sldId id="511" r:id="rId36"/>
    <p:sldId id="512" r:id="rId37"/>
    <p:sldId id="478" r:id="rId38"/>
    <p:sldId id="411" r:id="rId39"/>
    <p:sldId id="415" r:id="rId40"/>
    <p:sldId id="416" r:id="rId41"/>
    <p:sldId id="417" r:id="rId42"/>
    <p:sldId id="469" r:id="rId43"/>
    <p:sldId id="510" r:id="rId44"/>
    <p:sldId id="462" r:id="rId45"/>
    <p:sldId id="463" r:id="rId46"/>
    <p:sldId id="505" r:id="rId47"/>
    <p:sldId id="509" r:id="rId48"/>
    <p:sldId id="468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25732AA1-8630-4708-8161-355A6BE04DFA}">
          <p14:sldIdLst>
            <p14:sldId id="256"/>
          </p14:sldIdLst>
        </p14:section>
        <p14:section name="无标题节" id="{F03F7F17-8CEB-4441-AE67-4822172C5EED}">
          <p14:sldIdLst>
            <p14:sldId id="257"/>
            <p14:sldId id="262"/>
            <p14:sldId id="258"/>
            <p14:sldId id="263"/>
            <p14:sldId id="266"/>
            <p14:sldId id="267"/>
            <p14:sldId id="354"/>
            <p14:sldId id="271"/>
            <p14:sldId id="274"/>
            <p14:sldId id="275"/>
            <p14:sldId id="276"/>
            <p14:sldId id="323"/>
            <p14:sldId id="351"/>
            <p14:sldId id="277"/>
            <p14:sldId id="268"/>
            <p14:sldId id="282"/>
            <p14:sldId id="283"/>
            <p14:sldId id="285"/>
            <p14:sldId id="284"/>
            <p14:sldId id="286"/>
            <p14:sldId id="287"/>
            <p14:sldId id="292"/>
            <p14:sldId id="288"/>
            <p14:sldId id="289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9"/>
            <p14:sldId id="310"/>
            <p14:sldId id="315"/>
            <p14:sldId id="316"/>
            <p14:sldId id="335"/>
            <p14:sldId id="318"/>
            <p14:sldId id="319"/>
            <p14:sldId id="320"/>
            <p14:sldId id="321"/>
            <p14:sldId id="324"/>
            <p14:sldId id="325"/>
            <p14:sldId id="326"/>
            <p14:sldId id="327"/>
            <p14:sldId id="328"/>
            <p14:sldId id="329"/>
            <p14:sldId id="334"/>
            <p14:sldId id="337"/>
            <p14:sldId id="331"/>
            <p14:sldId id="332"/>
            <p14:sldId id="333"/>
            <p14:sldId id="338"/>
            <p14:sldId id="339"/>
            <p14:sldId id="340"/>
            <p14:sldId id="345"/>
            <p14:sldId id="348"/>
            <p14:sldId id="352"/>
            <p14:sldId id="349"/>
            <p14:sldId id="350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91" autoAdjust="0"/>
    <p:restoredTop sz="94660"/>
  </p:normalViewPr>
  <p:slideViewPr>
    <p:cSldViewPr>
      <p:cViewPr>
        <p:scale>
          <a:sx n="52" d="100"/>
          <a:sy n="52" d="100"/>
        </p:scale>
        <p:origin x="-10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412C-C660-44A5-A5CE-8D9D84B5EE5C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9183-50A7-4332-8F1C-E7FE6E4CF2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87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2095F-8F7B-40BB-A17D-79E2DC0FAEDF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 phylogeny is a tree representation for the evolutionary history relating the species we are interested in.</a:t>
            </a:r>
          </a:p>
          <a:p>
            <a:r>
              <a:rPr lang="en-US" altLang="zh-CN" smtClean="0">
                <a:ea typeface="宋体" charset="-122"/>
              </a:rPr>
              <a:t>This is an example of a 13-species phylogeny.</a:t>
            </a:r>
          </a:p>
          <a:p>
            <a:r>
              <a:rPr lang="en-US" altLang="zh-CN" smtClean="0">
                <a:ea typeface="宋体" charset="-122"/>
              </a:rPr>
              <a:t>At each leaf of the tree is a species – we also call it a taxon in phylogenetics (plural form is taxa).  They are all distinct.</a:t>
            </a:r>
          </a:p>
          <a:p>
            <a:r>
              <a:rPr lang="en-US" altLang="zh-CN" smtClean="0">
                <a:ea typeface="宋体" charset="-122"/>
              </a:rPr>
              <a:t>Each internal node corresponds to a speciation event in the past.</a:t>
            </a:r>
          </a:p>
          <a:p>
            <a:r>
              <a:rPr lang="en-US" altLang="zh-CN" smtClean="0">
                <a:ea typeface="宋体" charset="-122"/>
              </a:rPr>
              <a:t>When reconstructing the phylogeny we compare the characteristics of the taxa, such as their appearance, physiological features, or the composition of the genetic material.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0050" algn="l"/>
                <a:tab pos="800100" algn="l"/>
                <a:tab pos="1201738" algn="l"/>
                <a:tab pos="1601788" algn="l"/>
                <a:tab pos="2003425" algn="l"/>
                <a:tab pos="2403475" algn="l"/>
                <a:tab pos="2805113" algn="l"/>
                <a:tab pos="3205163" algn="l"/>
                <a:tab pos="3606800" algn="l"/>
                <a:tab pos="4006850" algn="l"/>
                <a:tab pos="4408488" algn="l"/>
                <a:tab pos="4808538" algn="l"/>
                <a:tab pos="5210175" algn="l"/>
                <a:tab pos="5610225" algn="l"/>
                <a:tab pos="6011863" algn="l"/>
                <a:tab pos="6411913" algn="l"/>
                <a:tab pos="6813550" algn="l"/>
                <a:tab pos="7213600" algn="l"/>
                <a:tab pos="7615238" algn="l"/>
                <a:tab pos="8015288" algn="l"/>
              </a:tabLst>
            </a:pPr>
            <a:fld id="{30628B8F-121F-4867-AE2C-51478F3A3446}" type="slidenum">
              <a:rPr lang="en-US" altLang="zh-CN">
                <a:solidFill>
                  <a:srgbClr val="000000"/>
                </a:solidFill>
                <a:latin typeface="Times New Roman" pitchFamily="18" charset="0"/>
                <a:ea typeface="微软雅黑"/>
                <a:cs typeface="微软雅黑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0050" algn="l"/>
                  <a:tab pos="800100" algn="l"/>
                  <a:tab pos="1201738" algn="l"/>
                  <a:tab pos="1601788" algn="l"/>
                  <a:tab pos="2003425" algn="l"/>
                  <a:tab pos="2403475" algn="l"/>
                  <a:tab pos="2805113" algn="l"/>
                  <a:tab pos="3205163" algn="l"/>
                  <a:tab pos="3606800" algn="l"/>
                  <a:tab pos="4006850" algn="l"/>
                  <a:tab pos="4408488" algn="l"/>
                  <a:tab pos="4808538" algn="l"/>
                  <a:tab pos="5210175" algn="l"/>
                  <a:tab pos="5610225" algn="l"/>
                  <a:tab pos="6011863" algn="l"/>
                  <a:tab pos="6411913" algn="l"/>
                  <a:tab pos="6813550" algn="l"/>
                  <a:tab pos="7213600" algn="l"/>
                  <a:tab pos="7615238" algn="l"/>
                  <a:tab pos="8015288" algn="l"/>
                </a:tabLst>
              </a:pPr>
              <a:t>7</a:t>
            </a:fld>
            <a:endParaRPr lang="en-US" altLang="zh-CN">
              <a:solidFill>
                <a:srgbClr val="000000"/>
              </a:solidFill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0050" algn="l"/>
                <a:tab pos="800100" algn="l"/>
                <a:tab pos="1201738" algn="l"/>
                <a:tab pos="1601788" algn="l"/>
                <a:tab pos="2003425" algn="l"/>
                <a:tab pos="2403475" algn="l"/>
                <a:tab pos="2805113" algn="l"/>
                <a:tab pos="3205163" algn="l"/>
                <a:tab pos="3606800" algn="l"/>
                <a:tab pos="4006850" algn="l"/>
                <a:tab pos="4408488" algn="l"/>
                <a:tab pos="4808538" algn="l"/>
                <a:tab pos="5210175" algn="l"/>
                <a:tab pos="5610225" algn="l"/>
                <a:tab pos="6011863" algn="l"/>
                <a:tab pos="6411913" algn="l"/>
                <a:tab pos="6813550" algn="l"/>
                <a:tab pos="7213600" algn="l"/>
                <a:tab pos="7615238" algn="l"/>
                <a:tab pos="8015288" algn="l"/>
              </a:tabLst>
            </a:pPr>
            <a:fld id="{3BF5ED95-46C8-4CD2-80AD-B99A9A47D540}" type="slidenum">
              <a:rPr lang="en-US" altLang="zh-CN">
                <a:solidFill>
                  <a:srgbClr val="000000"/>
                </a:solidFill>
                <a:latin typeface="Times New Roman" pitchFamily="18" charset="0"/>
                <a:ea typeface="微软雅黑"/>
                <a:cs typeface="微软雅黑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0050" algn="l"/>
                  <a:tab pos="800100" algn="l"/>
                  <a:tab pos="1201738" algn="l"/>
                  <a:tab pos="1601788" algn="l"/>
                  <a:tab pos="2003425" algn="l"/>
                  <a:tab pos="2403475" algn="l"/>
                  <a:tab pos="2805113" algn="l"/>
                  <a:tab pos="3205163" algn="l"/>
                  <a:tab pos="3606800" algn="l"/>
                  <a:tab pos="4006850" algn="l"/>
                  <a:tab pos="4408488" algn="l"/>
                  <a:tab pos="4808538" algn="l"/>
                  <a:tab pos="5210175" algn="l"/>
                  <a:tab pos="5610225" algn="l"/>
                  <a:tab pos="6011863" algn="l"/>
                  <a:tab pos="6411913" algn="l"/>
                  <a:tab pos="6813550" algn="l"/>
                  <a:tab pos="7213600" algn="l"/>
                  <a:tab pos="7615238" algn="l"/>
                  <a:tab pos="8015288" algn="l"/>
                </a:tabLst>
              </a:pPr>
              <a:t>9</a:t>
            </a:fld>
            <a:endParaRPr lang="en-US" altLang="zh-CN">
              <a:solidFill>
                <a:srgbClr val="000000"/>
              </a:solidFill>
              <a:latin typeface="Times New Roman" pitchFamily="18" charset="0"/>
              <a:ea typeface="微软雅黑"/>
              <a:cs typeface="微软雅黑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EFFD14-3A3E-44D5-9E6F-9B547AE1E8A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BAFA2A6-F3CE-47C7-95C2-F26E09536998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</p:spPr>
        <p:txBody>
          <a:bodyPr wrap="none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779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 A New Model for  Coalescent with Recombination </a:t>
            </a:r>
            <a:endParaRPr lang="zh-CN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124200"/>
            <a:ext cx="7921625" cy="28194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600" i="1" dirty="0" err="1" smtClean="0">
                <a:solidFill>
                  <a:schemeClr val="hlink"/>
                </a:solidFill>
                <a:ea typeface="华文行楷" pitchFamily="2" charset="-122"/>
              </a:rPr>
              <a:t>Zhi</a:t>
            </a:r>
            <a:r>
              <a:rPr lang="en-US" altLang="zh-CN" sz="3600" i="1" dirty="0" smtClean="0">
                <a:solidFill>
                  <a:schemeClr val="hlink"/>
                </a:solidFill>
                <a:ea typeface="华文行楷" pitchFamily="2" charset="-122"/>
              </a:rPr>
              <a:t>-Ming Ma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i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                 </a:t>
            </a:r>
            <a:endParaRPr lang="en-US" altLang="zh-CN" sz="2800" i="1" dirty="0" smtClean="0">
              <a:solidFill>
                <a:srgbClr val="0070C0"/>
              </a:solidFill>
              <a:latin typeface="隶书" pitchFamily="49" charset="-122"/>
              <a:ea typeface="隶书" pitchFamily="49" charset="-12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i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           ECM2013 </a:t>
            </a:r>
            <a:r>
              <a:rPr lang="en-US" altLang="zh-CN" sz="2800" i="1" dirty="0" err="1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PolyU</a:t>
            </a:r>
            <a:r>
              <a:rPr lang="zh-CN" altLang="en-US" b="1" i="1" dirty="0" smtClean="0">
                <a:solidFill>
                  <a:schemeClr val="accent1"/>
                </a:solidFill>
              </a:rPr>
              <a:t>                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i="1" dirty="0" smtClean="0"/>
              <a:t>Email: mazm@amt.ac.cn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i="1" dirty="0" smtClean="0"/>
              <a:t>http://www.amt.ac.cn/member/mazhiming/index.html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155448"/>
            <a:ext cx="7920880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Dating Admixture and Migration Based on Recombination Info </a:t>
            </a:r>
            <a:endParaRPr lang="en-US" dirty="0"/>
          </a:p>
        </p:txBody>
      </p:sp>
      <p:pic>
        <p:nvPicPr>
          <p:cNvPr id="75779" name="Picture 2" descr="C:\DATA\备份文件\MyPPT\logo\PICB\中科院计算生物学研究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1514475"/>
            <a:ext cx="8266112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924175"/>
            <a:ext cx="72009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3140968"/>
            <a:ext cx="35862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First Genetic Evidence 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Statistical Inference of Recombination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3600" dirty="0" smtClean="0"/>
              <a:t> </a:t>
            </a:r>
            <a:r>
              <a:rPr lang="en-US" altLang="zh-CN" sz="2600" dirty="0" smtClean="0"/>
              <a:t>The phenomenon of recombination   is extremely complex. </a:t>
            </a:r>
          </a:p>
          <a:p>
            <a:pPr>
              <a:buNone/>
            </a:pPr>
            <a:r>
              <a:rPr lang="en-US" altLang="zh-CN" sz="4300" dirty="0" smtClean="0"/>
              <a:t>   </a:t>
            </a:r>
            <a:r>
              <a:rPr lang="en-US" altLang="zh-CN" sz="4300" b="1" dirty="0" smtClean="0">
                <a:solidFill>
                  <a:srgbClr val="3333FF"/>
                </a:solidFill>
              </a:rPr>
              <a:t>Simulation methods are  </a:t>
            </a:r>
          </a:p>
          <a:p>
            <a:pPr>
              <a:buNone/>
            </a:pPr>
            <a:r>
              <a:rPr lang="en-US" altLang="zh-CN" sz="4300" b="1" dirty="0" smtClean="0">
                <a:solidFill>
                  <a:srgbClr val="3333FF"/>
                </a:solidFill>
              </a:rPr>
              <a:t>    indispensable in the statistical   inference of recombination</a:t>
            </a:r>
            <a:r>
              <a:rPr lang="en-US" altLang="zh-CN" sz="4300" dirty="0" smtClean="0"/>
              <a:t>. </a:t>
            </a:r>
          </a:p>
          <a:p>
            <a:pPr>
              <a:buNone/>
            </a:pPr>
            <a:r>
              <a:rPr lang="en-US" altLang="zh-CN" sz="5400" dirty="0" smtClean="0">
                <a:solidFill>
                  <a:srgbClr val="3333FF"/>
                </a:solidFill>
              </a:rPr>
              <a:t>--</a:t>
            </a:r>
            <a:r>
              <a:rPr lang="en-US" altLang="zh-CN" sz="3800" dirty="0" smtClean="0">
                <a:solidFill>
                  <a:srgbClr val="3333FF"/>
                </a:solidFill>
              </a:rPr>
              <a:t>can be applied to exploratory data analysis.  </a:t>
            </a:r>
            <a:r>
              <a:rPr lang="en-US" altLang="zh-CN" sz="2800" dirty="0" smtClean="0"/>
              <a:t>Samples simulated under various models can be combined with data to test hypotheses.</a:t>
            </a:r>
          </a:p>
          <a:p>
            <a:pPr>
              <a:buNone/>
            </a:pPr>
            <a:r>
              <a:rPr lang="en-US" altLang="zh-CN" sz="3900" b="1" dirty="0" smtClean="0">
                <a:solidFill>
                  <a:srgbClr val="3333FF"/>
                </a:solidFill>
              </a:rPr>
              <a:t>--</a:t>
            </a:r>
            <a:r>
              <a:rPr lang="en-US" altLang="zh-CN" sz="3900" dirty="0" smtClean="0">
                <a:solidFill>
                  <a:srgbClr val="3333FF"/>
                </a:solidFill>
              </a:rPr>
              <a:t> </a:t>
            </a:r>
            <a:r>
              <a:rPr lang="en-US" altLang="zh-CN" sz="3500" dirty="0" smtClean="0">
                <a:solidFill>
                  <a:srgbClr val="3333FF"/>
                </a:solidFill>
              </a:rPr>
              <a:t>can be used to estimate recombination rate. </a:t>
            </a: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43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</a:rPr>
              <a:t> Basic model assumption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250825" y="1341438"/>
            <a:ext cx="8497888" cy="4525962"/>
          </a:xfrm>
          <a:ln>
            <a:round/>
          </a:ln>
        </p:spPr>
        <p:txBody>
          <a:bodyPr lIns="0" tIns="28080" rIns="0" bIns="0" rtlCol="0">
            <a:normAutofit fontScale="62500" lnSpcReduction="20000"/>
          </a:bodyPr>
          <a:lstStyle/>
          <a:p>
            <a:pPr marL="428625" indent="-323850" fontAlgn="auto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5100" dirty="0"/>
              <a:t>Wright-fisher </a:t>
            </a:r>
            <a:r>
              <a:rPr lang="en-US" altLang="zh-CN" sz="5100" dirty="0" smtClean="0"/>
              <a:t>model with recombination   </a:t>
            </a:r>
          </a:p>
          <a:p>
            <a:pPr marL="860425" lvl="1" indent="-320675" fontAlgn="auto">
              <a:spcAft>
                <a:spcPts val="1138"/>
              </a:spcAft>
              <a:buSzPct val="75000"/>
              <a:buFont typeface="Symbol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3600" dirty="0" smtClean="0">
                <a:solidFill>
                  <a:srgbClr val="3333FF"/>
                </a:solidFill>
              </a:rPr>
              <a:t>The population has constant size N, </a:t>
            </a:r>
          </a:p>
          <a:p>
            <a:pPr marL="860425" lvl="1" indent="-320675" fontAlgn="auto">
              <a:spcAft>
                <a:spcPts val="1138"/>
              </a:spcAft>
              <a:buSzPct val="75000"/>
              <a:buFont typeface="Symbol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3600" dirty="0" smtClean="0">
                <a:solidFill>
                  <a:srgbClr val="3333FF"/>
                </a:solidFill>
              </a:rPr>
              <a:t> With probability 1-r, uniformly choose one parent to copy from (no recombination happens), with probability r,  two parents are chosen uniformly at random, and a breakpoint s is chosen by a specified density (recombination event happens ).</a:t>
            </a:r>
            <a:endParaRPr lang="en-US" altLang="zh-CN" sz="4400" dirty="0" smtClean="0">
              <a:solidFill>
                <a:srgbClr val="3333FF"/>
              </a:solidFill>
            </a:endParaRPr>
          </a:p>
          <a:p>
            <a:pPr marL="428625" lvl="1" indent="-323850" fontAlgn="auto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r>
              <a:rPr lang="en-US" altLang="zh-CN" sz="4500" dirty="0" smtClean="0"/>
              <a:t>Continuous model is obtained by letting N tends to infinity.    Time is measured in units of 2N, and the recombination rate per gene per generation r is scaled by 2rN=constant</a:t>
            </a:r>
            <a:r>
              <a:rPr lang="en-US" altLang="zh-CN" sz="5100" dirty="0" smtClean="0"/>
              <a:t>. </a:t>
            </a:r>
            <a:r>
              <a:rPr lang="en-US" altLang="zh-CN" sz="5100" b="1" dirty="0" smtClean="0"/>
              <a:t>The limit model is a continuous time Markov jump process .</a:t>
            </a:r>
            <a:endParaRPr lang="en-US" altLang="zh-CN" sz="4000" b="1" dirty="0" smtClean="0"/>
          </a:p>
          <a:p>
            <a:pPr marL="860425" lvl="1" indent="-320675" fontAlgn="auto">
              <a:spcAft>
                <a:spcPts val="1138"/>
              </a:spcAft>
              <a:buSzPct val="75000"/>
              <a:buFont typeface="Arial" pitchFamily="34" charset="0"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860425" lvl="1" indent="-320675" fontAlgn="auto">
              <a:spcAft>
                <a:spcPts val="1138"/>
              </a:spcAft>
              <a:buSzPct val="7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/>
            </a:pPr>
            <a:endParaRPr lang="en-US" altLang="zh-CN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sz="4000" dirty="0">
                <a:solidFill>
                  <a:srgbClr val="000000"/>
                </a:solidFill>
              </a:rPr>
              <a:t>Model the sequence data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6480" y="1604329"/>
            <a:ext cx="8045280" cy="397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/>
          <a:lstStyle/>
          <a:p>
            <a:pPr marL="387366" indent="-292325">
              <a:spcAft>
                <a:spcPts val="1293"/>
              </a:spcAft>
              <a:buFont typeface="Wingdings" charset="2"/>
              <a:buChar char="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2900" dirty="0">
                <a:solidFill>
                  <a:srgbClr val="000000"/>
                </a:solidFill>
              </a:rPr>
              <a:t>Without recombination</a:t>
            </a:r>
          </a:p>
          <a:p>
            <a:pPr marL="1344980" lvl="1" indent="-515528">
              <a:spcAft>
                <a:spcPts val="1032"/>
              </a:spcAft>
              <a:buFont typeface="Times New Roman" pitchFamily="16" charset="0"/>
              <a:buChar char="–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2500" dirty="0">
                <a:solidFill>
                  <a:srgbClr val="000000"/>
                </a:solidFill>
              </a:rPr>
              <a:t>Sequence can be regarded as a point</a:t>
            </a:r>
          </a:p>
          <a:p>
            <a:pPr marL="387366" indent="-292325">
              <a:spcAft>
                <a:spcPts val="1293"/>
              </a:spcAft>
              <a:buFont typeface="Wingdings" charset="2"/>
              <a:buChar char="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4000" dirty="0">
                <a:solidFill>
                  <a:srgbClr val="FF0000"/>
                </a:solidFill>
              </a:rPr>
              <a:t>With recombination</a:t>
            </a:r>
          </a:p>
          <a:p>
            <a:pPr marL="1344980" lvl="1" indent="-515528">
              <a:spcAft>
                <a:spcPts val="1032"/>
              </a:spcAft>
              <a:buFont typeface="Times New Roman" pitchFamily="16" charset="0"/>
              <a:buChar char="–"/>
              <a:tabLst>
                <a:tab pos="387366" algn="l"/>
                <a:tab pos="802092" algn="l"/>
                <a:tab pos="1216818" algn="l"/>
                <a:tab pos="1631545" algn="l"/>
                <a:tab pos="2046271" algn="l"/>
                <a:tab pos="2460997" algn="l"/>
                <a:tab pos="2875723" algn="l"/>
                <a:tab pos="3290449" algn="l"/>
                <a:tab pos="3705175" algn="l"/>
                <a:tab pos="4119901" algn="l"/>
                <a:tab pos="4534627" algn="l"/>
                <a:tab pos="4949353" algn="l"/>
                <a:tab pos="5364080" algn="l"/>
                <a:tab pos="5778806" algn="l"/>
                <a:tab pos="6193532" algn="l"/>
                <a:tab pos="6608258" algn="l"/>
                <a:tab pos="7022984" algn="l"/>
                <a:tab pos="7437710" algn="l"/>
                <a:tab pos="7852436" algn="l"/>
                <a:tab pos="8267162" algn="l"/>
                <a:tab pos="8681889" algn="l"/>
              </a:tabLst>
            </a:pPr>
            <a:r>
              <a:rPr lang="en-US" altLang="zh-CN" sz="3600" dirty="0">
                <a:solidFill>
                  <a:srgbClr val="FF0000"/>
                </a:solidFill>
              </a:rPr>
              <a:t>Sequence should be regarded as a vector or an interval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224136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Two classes  simulation models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484313"/>
            <a:ext cx="8229600" cy="5113337"/>
          </a:xfrm>
        </p:spPr>
        <p:txBody>
          <a:bodyPr rtlCol="0">
            <a:normAutofit fontScale="62500" lnSpcReduction="20000"/>
          </a:bodyPr>
          <a:lstStyle/>
          <a:p>
            <a:pPr lvl="1" fontAlgn="auto">
              <a:spcAft>
                <a:spcPts val="1138"/>
              </a:spcAft>
              <a:buSzPct val="75000"/>
              <a:buNone/>
              <a:defRPr/>
            </a:pPr>
            <a:r>
              <a:rPr lang="en-US" altLang="zh-CN" sz="5200" dirty="0" smtClean="0">
                <a:solidFill>
                  <a:srgbClr val="000000"/>
                </a:solidFill>
              </a:rPr>
              <a:t>Back in time model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First proposed (Hudson </a:t>
            </a:r>
            <a:r>
              <a:rPr lang="en-US" altLang="zh-CN" dirty="0">
                <a:solidFill>
                  <a:srgbClr val="000000"/>
                </a:solidFill>
              </a:rPr>
              <a:t>1983)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>
                <a:solidFill>
                  <a:srgbClr val="000000"/>
                </a:solidFill>
              </a:rPr>
              <a:t>Ancestry recombination </a:t>
            </a:r>
            <a:r>
              <a:rPr lang="en-US" altLang="zh-CN" dirty="0" smtClean="0">
                <a:solidFill>
                  <a:srgbClr val="000000"/>
                </a:solidFill>
              </a:rPr>
              <a:t>graph (ARG)</a:t>
            </a: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(Griffiths R.C</a:t>
            </a:r>
            <a:r>
              <a:rPr lang="en-US" altLang="zh-CN" dirty="0">
                <a:solidFill>
                  <a:srgbClr val="000000"/>
                </a:solidFill>
              </a:rPr>
              <a:t>., </a:t>
            </a:r>
            <a:r>
              <a:rPr lang="en-US" altLang="zh-CN" dirty="0" smtClean="0">
                <a:solidFill>
                  <a:srgbClr val="000000"/>
                </a:solidFill>
              </a:rPr>
              <a:t>Marjoram </a:t>
            </a:r>
            <a:r>
              <a:rPr lang="en-US" altLang="zh-CN" dirty="0">
                <a:solidFill>
                  <a:srgbClr val="000000"/>
                </a:solidFill>
              </a:rPr>
              <a:t>P. 1997</a:t>
            </a:r>
            <a:r>
              <a:rPr lang="en-US" altLang="zh-CN" i="1" dirty="0">
                <a:solidFill>
                  <a:srgbClr val="000000"/>
                </a:solidFill>
              </a:rPr>
              <a:t>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>
                <a:solidFill>
                  <a:srgbClr val="000000"/>
                </a:solidFill>
              </a:rPr>
              <a:t>Software:  </a:t>
            </a:r>
            <a:r>
              <a:rPr lang="en-US" altLang="zh-CN" i="1" dirty="0">
                <a:solidFill>
                  <a:srgbClr val="000000"/>
                </a:solidFill>
              </a:rPr>
              <a:t>ms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(Hudson 2002)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lvl="1" fontAlgn="auto">
              <a:spcAft>
                <a:spcPts val="1138"/>
              </a:spcAft>
              <a:buSzPct val="75000"/>
              <a:buNone/>
              <a:defRPr/>
            </a:pPr>
            <a:r>
              <a:rPr lang="en-US" altLang="zh-CN" sz="4100" dirty="0" smtClean="0">
                <a:solidFill>
                  <a:srgbClr val="000000"/>
                </a:solidFill>
              </a:rPr>
              <a:t>Spatial model along  sequences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/>
              <a:t>Point process along the sequence</a:t>
            </a: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 smtClean="0"/>
              <a:t>     (</a:t>
            </a:r>
            <a:r>
              <a:rPr lang="en-US" altLang="zh-CN" dirty="0" err="1" smtClean="0"/>
              <a:t>Wuif</a:t>
            </a:r>
            <a:r>
              <a:rPr lang="en-US" altLang="zh-CN" dirty="0" smtClean="0"/>
              <a:t> C., Hein J. 1999)</a:t>
            </a:r>
          </a:p>
          <a:p>
            <a:pPr lvl="1" fontAlgn="auto">
              <a:spcAft>
                <a:spcPts val="1138"/>
              </a:spcAft>
              <a:buSzPct val="75000"/>
              <a:buFont typeface="Symbol" charset="2"/>
              <a:buChar char=""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Approximations: SMC(2005)</a:t>
            </a:r>
            <a:r>
              <a:rPr lang="zh-CN" altLang="en-US" dirty="0" smtClean="0">
                <a:solidFill>
                  <a:srgbClr val="000000"/>
                </a:solidFill>
              </a:rPr>
              <a:t>、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     SMC’(2006)</a:t>
            </a:r>
            <a:r>
              <a:rPr lang="zh-CN" altLang="en-US" dirty="0" smtClean="0">
                <a:solidFill>
                  <a:srgbClr val="000000"/>
                </a:solidFill>
              </a:rPr>
              <a:t>、</a:t>
            </a:r>
            <a:r>
              <a:rPr lang="en-US" altLang="zh-CN" dirty="0" err="1" smtClean="0">
                <a:solidFill>
                  <a:srgbClr val="000000"/>
                </a:solidFill>
              </a:rPr>
              <a:t>MaCS</a:t>
            </a:r>
            <a:r>
              <a:rPr lang="en-US" altLang="zh-CN" dirty="0" smtClean="0">
                <a:solidFill>
                  <a:srgbClr val="000000"/>
                </a:solidFill>
              </a:rPr>
              <a:t>(2009)</a:t>
            </a:r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endParaRPr lang="en-US" altLang="zh-CN" dirty="0" smtClean="0"/>
          </a:p>
          <a:p>
            <a:pPr marL="457200" lvl="1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1484784"/>
            <a:ext cx="35226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3487" y="5517232"/>
            <a:ext cx="3740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Resulting structure: </a:t>
            </a:r>
            <a:r>
              <a:rPr lang="en-US" altLang="zh-CN" sz="2800" dirty="0" smtClean="0">
                <a:solidFill>
                  <a:srgbClr val="FF0000"/>
                </a:solidFill>
              </a:rPr>
              <a:t>ARG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Back in time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Merit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    Due </a:t>
            </a:r>
            <a:r>
              <a:rPr lang="en-US" altLang="zh-CN" dirty="0"/>
              <a:t>to the Markov property, </a:t>
            </a:r>
            <a:r>
              <a:rPr lang="en-US" altLang="zh-CN" dirty="0" smtClean="0"/>
              <a:t> it </a:t>
            </a:r>
            <a:r>
              <a:rPr lang="en-US" altLang="zh-CN" dirty="0"/>
              <a:t>is </a:t>
            </a:r>
            <a:r>
              <a:rPr lang="en-US" altLang="zh-CN" dirty="0" smtClean="0"/>
              <a:t>   computationally straightforward and simple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70C0"/>
                </a:solidFill>
              </a:rPr>
              <a:t>Disadvantage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 It is hard to make approximation, hence it is not suitable for large recombination rate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Spatial model along sequences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Merits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the </a:t>
            </a:r>
            <a:r>
              <a:rPr lang="en-US" altLang="zh-CN" dirty="0"/>
              <a:t>spatial moving program is easier to </a:t>
            </a:r>
            <a:r>
              <a:rPr lang="en-US" altLang="zh-CN" dirty="0" smtClean="0"/>
              <a:t>     approximate</a:t>
            </a:r>
            <a:endParaRPr lang="en-US" altLang="zh-CN" dirty="0"/>
          </a:p>
          <a:p>
            <a:pPr marL="0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- </a:t>
            </a:r>
            <a:r>
              <a:rPr lang="en-US" altLang="zh-CN" dirty="0"/>
              <a:t>approximations: SMC(2005)</a:t>
            </a:r>
            <a:r>
              <a:rPr lang="zh-CN" altLang="en-US" dirty="0"/>
              <a:t>、</a:t>
            </a:r>
            <a:r>
              <a:rPr lang="en-US" altLang="zh-CN" dirty="0"/>
              <a:t>SMC’(2006)</a:t>
            </a:r>
            <a:r>
              <a:rPr lang="zh-CN" altLang="en-US" dirty="0"/>
              <a:t>、 </a:t>
            </a:r>
            <a:r>
              <a:rPr lang="zh-CN" altLang="en-US" dirty="0" smtClean="0"/>
              <a:t>    </a:t>
            </a:r>
            <a:r>
              <a:rPr lang="en-US" altLang="zh-CN" dirty="0" err="1" smtClean="0"/>
              <a:t>MaCS</a:t>
            </a:r>
            <a:r>
              <a:rPr lang="en-US" altLang="zh-CN" dirty="0" smtClean="0"/>
              <a:t>(2009</a:t>
            </a:r>
            <a:r>
              <a:rPr lang="en-US" altLang="zh-CN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B0F0"/>
                </a:solidFill>
              </a:rPr>
              <a:t>Disadvantages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</a:t>
            </a:r>
            <a:r>
              <a:rPr lang="en-US" altLang="zh-CN" dirty="0"/>
              <a:t>i</a:t>
            </a:r>
            <a:r>
              <a:rPr lang="en-US" altLang="zh-CN" dirty="0" smtClean="0"/>
              <a:t>t </a:t>
            </a:r>
            <a:r>
              <a:rPr lang="en-US" altLang="zh-CN" dirty="0"/>
              <a:t>will produce redundant </a:t>
            </a:r>
            <a:r>
              <a:rPr lang="en-US" altLang="zh-CN" dirty="0" smtClean="0"/>
              <a:t>branches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complex </a:t>
            </a:r>
            <a:r>
              <a:rPr lang="en-US" altLang="zh-CN" dirty="0"/>
              <a:t>non-</a:t>
            </a:r>
            <a:r>
              <a:rPr lang="en-US" altLang="zh-CN" dirty="0" err="1"/>
              <a:t>Markovian</a:t>
            </a:r>
            <a:r>
              <a:rPr lang="en-US" altLang="zh-CN" dirty="0"/>
              <a:t> structure</a:t>
            </a:r>
          </a:p>
          <a:p>
            <a:pPr marL="0" indent="0" fontAlgn="auto">
              <a:spcAft>
                <a:spcPts val="1138"/>
              </a:spcAft>
              <a:buSzPct val="75000"/>
              <a:buFont typeface="Arial" pitchFamily="34" charset="0"/>
              <a:buNone/>
              <a:defRPr/>
            </a:pPr>
            <a:r>
              <a:rPr lang="en-US" altLang="zh-CN" sz="3300" b="1" dirty="0" smtClean="0">
                <a:solidFill>
                  <a:srgbClr val="0070C0"/>
                </a:solidFill>
              </a:rPr>
              <a:t>- </a:t>
            </a:r>
            <a:r>
              <a:rPr lang="en-US" altLang="zh-CN" sz="3800" b="1" dirty="0" smtClean="0">
                <a:solidFill>
                  <a:srgbClr val="3333FF"/>
                </a:solidFill>
              </a:rPr>
              <a:t>the </a:t>
            </a:r>
            <a:r>
              <a:rPr lang="en-US" altLang="zh-CN" sz="3800" b="1" dirty="0">
                <a:solidFill>
                  <a:srgbClr val="3333FF"/>
                </a:solidFill>
              </a:rPr>
              <a:t>mathematical formulation is cumbersome and up to date </a:t>
            </a:r>
            <a:r>
              <a:rPr lang="en-US" altLang="zh-CN" sz="3800" b="1" dirty="0" smtClean="0">
                <a:solidFill>
                  <a:srgbClr val="3333FF"/>
                </a:solidFill>
              </a:rPr>
              <a:t>no rigorous mathematical formulation</a:t>
            </a:r>
            <a:endParaRPr lang="en-US" altLang="zh-CN" sz="33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4925" y="27463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Our model: </a:t>
            </a:r>
            <a:r>
              <a:rPr lang="en-US" altLang="zh-CN" dirty="0" smtClean="0">
                <a:solidFill>
                  <a:srgbClr val="3333FF"/>
                </a:solidFill>
              </a:rPr>
              <a:t>SC algorithm</a:t>
            </a:r>
            <a:endParaRPr lang="zh-CN" altLang="en-US" dirty="0" smtClean="0">
              <a:solidFill>
                <a:srgbClr val="3333FF"/>
              </a:solidFill>
            </a:endParaRP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rgbClr val="000000"/>
                </a:solidFill>
              </a:rPr>
              <a:t>SC is also a spatial algorithm</a:t>
            </a:r>
          </a:p>
          <a:p>
            <a:r>
              <a:rPr lang="en-US" altLang="zh-CN" sz="3600" dirty="0" smtClean="0">
                <a:solidFill>
                  <a:srgbClr val="000000"/>
                </a:solidFill>
              </a:rPr>
              <a:t>SC does not produce any redundant branches which are inevitable in </a:t>
            </a:r>
            <a:r>
              <a:rPr lang="en-US" altLang="zh-CN" sz="3600" dirty="0" err="1" smtClean="0">
                <a:solidFill>
                  <a:srgbClr val="000000"/>
                </a:solidFill>
              </a:rPr>
              <a:t>Wuif</a:t>
            </a:r>
            <a:r>
              <a:rPr lang="en-US" altLang="zh-CN" sz="3600" dirty="0" smtClean="0">
                <a:solidFill>
                  <a:srgbClr val="000000"/>
                </a:solidFill>
              </a:rPr>
              <a:t> and Hein’s algorithm.</a:t>
            </a:r>
          </a:p>
          <a:p>
            <a:r>
              <a:rPr lang="en-US" altLang="zh-CN" sz="3600" dirty="0" smtClean="0">
                <a:solidFill>
                  <a:srgbClr val="000000"/>
                </a:solidFill>
              </a:rPr>
              <a:t>Existing approximation algorithm (SMC, SMC’, </a:t>
            </a:r>
            <a:r>
              <a:rPr lang="en-US" altLang="zh-CN" sz="3600" dirty="0" err="1" smtClean="0">
                <a:solidFill>
                  <a:srgbClr val="000000"/>
                </a:solidFill>
              </a:rPr>
              <a:t>MaCS</a:t>
            </a:r>
            <a:r>
              <a:rPr lang="en-US" altLang="zh-CN" sz="3600" dirty="0" smtClean="0">
                <a:solidFill>
                  <a:srgbClr val="000000"/>
                </a:solidFill>
              </a:rPr>
              <a:t>) are all special cases of our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 smtClean="0">
                <a:solidFill>
                  <a:srgbClr val="3333FF"/>
                </a:solidFill>
              </a:rPr>
              <a:t>Rigorous Argument</a:t>
            </a:r>
            <a:endParaRPr lang="zh-CN" altLang="en-US" sz="5400" dirty="0" smtClean="0">
              <a:solidFill>
                <a:srgbClr val="3333FF"/>
              </a:solidFill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We prove rigorously </a:t>
            </a:r>
            <a:r>
              <a:rPr lang="en-US" altLang="zh-CN" dirty="0" smtClean="0">
                <a:solidFill>
                  <a:srgbClr val="FF0000"/>
                </a:solidFill>
              </a:rPr>
              <a:t>for the first time  </a:t>
            </a:r>
            <a:r>
              <a:rPr lang="en-US" altLang="zh-CN" dirty="0" smtClean="0">
                <a:solidFill>
                  <a:srgbClr val="000000"/>
                </a:solidFill>
              </a:rPr>
              <a:t>that the statistical properties of the ARG generated by our spatial moving model and that generated by a back in time model are the same: </a:t>
            </a:r>
            <a:r>
              <a:rPr lang="en-US" altLang="zh-CN" dirty="0" smtClean="0">
                <a:solidFill>
                  <a:srgbClr val="FF0000"/>
                </a:solidFill>
              </a:rPr>
              <a:t>they share the same probability distribution on the space of ARG</a:t>
            </a:r>
          </a:p>
          <a:p>
            <a:r>
              <a:rPr lang="en-US" altLang="zh-CN" dirty="0" smtClean="0"/>
              <a:t>Provides a unified interpretation for the algorithms of simulating coalescent with recombination.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160934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Markov jump process behind back in time model</a:t>
            </a:r>
          </a:p>
          <a:p>
            <a:pPr>
              <a:buNone/>
            </a:pPr>
            <a:r>
              <a:rPr lang="en-US" altLang="zh-CN" dirty="0" smtClean="0"/>
              <a:t>     - state space</a:t>
            </a:r>
          </a:p>
          <a:p>
            <a:pPr>
              <a:buNone/>
            </a:pPr>
            <a:r>
              <a:rPr lang="en-US" altLang="zh-CN" dirty="0" smtClean="0"/>
              <a:t>     - existence of Markov jump process</a:t>
            </a:r>
          </a:p>
          <a:p>
            <a:pPr>
              <a:buNone/>
            </a:pPr>
            <a:r>
              <a:rPr lang="en-US" altLang="zh-CN" dirty="0" smtClean="0"/>
              <a:t>     - sample paths concentrated on G</a:t>
            </a:r>
          </a:p>
          <a:p>
            <a:r>
              <a:rPr lang="en-US" altLang="zh-CN" dirty="0" smtClean="0"/>
              <a:t>Point process                            corresponding to  the spatial model</a:t>
            </a:r>
          </a:p>
          <a:p>
            <a:pPr>
              <a:buNone/>
            </a:pPr>
            <a:r>
              <a:rPr lang="en-US" altLang="zh-CN" dirty="0" smtClean="0"/>
              <a:t>    -  construct                             on G</a:t>
            </a:r>
          </a:p>
          <a:p>
            <a:pPr>
              <a:buNone/>
            </a:pPr>
            <a:r>
              <a:rPr lang="en-US" altLang="zh-CN" dirty="0" smtClean="0"/>
              <a:t>    -  projection of q-processes</a:t>
            </a:r>
          </a:p>
          <a:p>
            <a:pPr>
              <a:buNone/>
            </a:pPr>
            <a:r>
              <a:rPr lang="en-US" altLang="zh-CN" dirty="0" smtClean="0"/>
              <a:t>    - distribution of  </a:t>
            </a:r>
          </a:p>
          <a:p>
            <a:r>
              <a:rPr lang="en-US" altLang="zh-CN" sz="3500" b="1" dirty="0" smtClean="0">
                <a:solidFill>
                  <a:srgbClr val="0070C0"/>
                </a:solidFill>
              </a:rPr>
              <a:t>Identify  the probability distribution 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Mathematical models</a:t>
            </a:r>
            <a:br>
              <a:rPr lang="en-US" altLang="zh-CN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21191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890" y="4113262"/>
            <a:ext cx="21191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85184"/>
            <a:ext cx="2119158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>
            <a:spLocks noGrp="1" noChangeArrowheads="1"/>
          </p:cNvSpPr>
          <p:nvPr>
            <p:ph idx="1"/>
          </p:nvPr>
        </p:nvSpPr>
        <p:spPr>
          <a:xfrm>
            <a:off x="35496" y="1772816"/>
            <a:ext cx="8784976" cy="1728191"/>
          </a:xfrm>
        </p:spPr>
        <p:txBody>
          <a:bodyPr lIns="293400" tIns="146880" rIns="293400" bIns="146880" anchor="ctr">
            <a:normAutofit/>
          </a:bodyPr>
          <a:lstStyle/>
          <a:p>
            <a:pPr>
              <a:buFont typeface="Wingdings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800" b="1" dirty="0" smtClean="0">
                <a:cs typeface="Arial" charset="0"/>
              </a:rPr>
              <a:t>   A New Method for Coalescent Processes with     Recombination </a:t>
            </a:r>
          </a:p>
          <a:p>
            <a:pP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altLang="zh-CN" sz="53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840" y="2450998"/>
            <a:ext cx="7848600" cy="978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720" tIns="45360" rIns="90720" bIns="4536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Ying Wang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Ying Zhou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Linfeng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 Li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Xian Chen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Yuting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 Liu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Zhi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-Ming Ma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*,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Shuhua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 Xu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2,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*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11188" y="5221288"/>
            <a:ext cx="7777162" cy="147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>
            <a:spAutoFit/>
          </a:bodyPr>
          <a:lstStyle/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400" baseline="15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   Academy of Math and Systems Science, CAS</a:t>
            </a:r>
            <a:endParaRPr lang="en-US" altLang="zh-CN" sz="24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400" baseline="15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:   CAS-MPG Partner Institute for Computational Biology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400" baseline="15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3</a:t>
            </a:r>
            <a:r>
              <a:rPr lang="en-US" altLang="zh-CN"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:   Beijing Jiaotong University,</a:t>
            </a:r>
          </a:p>
          <a:p>
            <a:pPr algn="just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altLang="zh-CN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35496" y="3643858"/>
            <a:ext cx="7704138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93400" tIns="146880" rIns="293400" bIns="146880"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en-US" altLang="zh-CN" sz="2800" b="1" dirty="0">
                <a:latin typeface="Calibri" pitchFamily="34" charset="0"/>
                <a:cs typeface="Arial" charset="0"/>
              </a:rPr>
              <a:t>   Markov Jump Processes in Modeling        Coalescent with Recombination </a:t>
            </a:r>
          </a:p>
          <a:p>
            <a:pPr marL="342900" indent="-342900">
              <a:spcBef>
                <a:spcPct val="2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endParaRPr lang="en-US" altLang="zh-CN" sz="53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584" y="4363938"/>
            <a:ext cx="6470650" cy="50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Xian Chen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Zhi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-Ming Ma</a:t>
            </a:r>
            <a:r>
              <a:rPr lang="en-US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, 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Ying Wang</a:t>
            </a:r>
            <a:r>
              <a:rPr lang="en-US" altLang="zh-CN" sz="2400" baseline="17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charset="0"/>
              </a:rPr>
              <a:t>1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The talk is base on our recent </a:t>
            </a:r>
            <a:br>
              <a:rPr lang="en-US" altLang="zh-CN" dirty="0" smtClean="0"/>
            </a:br>
            <a:r>
              <a:rPr lang="en-US" altLang="zh-CN" dirty="0" smtClean="0"/>
              <a:t> two joint papers: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Back in time model 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" y="1340769"/>
            <a:ext cx="4724042" cy="45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485388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  Starts at the present and performs backward  </a:t>
            </a:r>
            <a:r>
              <a:rPr lang="en-US" altLang="zh-CN" dirty="0"/>
              <a:t>in time generating successive waiting times together with  recombination and coalescent events until </a:t>
            </a:r>
            <a:r>
              <a:rPr lang="en-US" altLang="zh-CN" dirty="0" smtClean="0"/>
              <a:t>GMRCA (</a:t>
            </a:r>
            <a:r>
              <a:rPr lang="en-US" altLang="zh-CN" dirty="0" smtClean="0">
                <a:solidFill>
                  <a:srgbClr val="0070C0"/>
                </a:solidFill>
              </a:rPr>
              <a:t>Grand Most 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  Recent Common  Ancestor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endParaRPr lang="zh-CN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dirty="0" smtClean="0"/>
          </a:p>
          <a:p>
            <a:pPr marL="0" indent="0">
              <a:buFont typeface="Arial" charset="0"/>
              <a:buNone/>
            </a:pPr>
            <a:endParaRPr lang="en-US" altLang="zh-CN" dirty="0" smtClean="0"/>
          </a:p>
          <a:p>
            <a:pPr marL="0" indent="0">
              <a:buFont typeface="Arial" charset="0"/>
              <a:buNone/>
            </a:pPr>
            <a:endParaRPr lang="en-US" altLang="zh-CN" dirty="0" smtClean="0"/>
          </a:p>
          <a:p>
            <a:pPr marL="0" indent="0">
              <a:buFont typeface="Arial" charset="0"/>
              <a:buNone/>
            </a:pPr>
            <a:endParaRPr lang="zh-CN" altLang="en-US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1692275" y="5229225"/>
            <a:ext cx="539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43213" y="5229225"/>
            <a:ext cx="541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829050" y="5229225"/>
            <a:ext cx="539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1449389" y="4346576"/>
            <a:ext cx="485774" cy="792162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1985963" y="4310063"/>
            <a:ext cx="376237" cy="865187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42988" y="4221163"/>
            <a:ext cx="288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328738" y="4221163"/>
            <a:ext cx="390525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31"/>
          <p:cNvSpPr txBox="1">
            <a:spLocks noChangeArrowheads="1"/>
          </p:cNvSpPr>
          <p:nvPr/>
        </p:nvSpPr>
        <p:spPr bwMode="auto">
          <a:xfrm>
            <a:off x="1116013" y="3851275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962150" y="4221163"/>
            <a:ext cx="388938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195513" y="4221163"/>
            <a:ext cx="3603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TextBox 36"/>
          <p:cNvSpPr txBox="1">
            <a:spLocks noChangeArrowheads="1"/>
          </p:cNvSpPr>
          <p:nvPr/>
        </p:nvSpPr>
        <p:spPr bwMode="auto">
          <a:xfrm>
            <a:off x="2051050" y="38512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843213" y="4221163"/>
            <a:ext cx="5413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829050" y="4221163"/>
            <a:ext cx="539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2303463" y="3005138"/>
            <a:ext cx="396875" cy="911225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2851150" y="3005138"/>
            <a:ext cx="261938" cy="928687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71550" y="2790825"/>
            <a:ext cx="287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228725" y="2790825"/>
            <a:ext cx="38735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64"/>
          <p:cNvSpPr txBox="1">
            <a:spLocks noChangeArrowheads="1"/>
          </p:cNvSpPr>
          <p:nvPr/>
        </p:nvSpPr>
        <p:spPr bwMode="auto">
          <a:xfrm>
            <a:off x="1042988" y="2420938"/>
            <a:ext cx="48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852863" y="2820988"/>
            <a:ext cx="53975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555875" y="2820988"/>
            <a:ext cx="54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43450" y="2772000"/>
            <a:ext cx="352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4"/>
          <p:cNvGrpSpPr/>
          <p:nvPr/>
        </p:nvGrpSpPr>
        <p:grpSpPr>
          <a:xfrm>
            <a:off x="4644008" y="2492896"/>
            <a:ext cx="4248472" cy="2988807"/>
            <a:chOff x="4644008" y="2492896"/>
            <a:chExt cx="4248472" cy="2988807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716016" y="5085184"/>
                  <a:ext cx="4176464" cy="39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085184"/>
                  <a:ext cx="4176464" cy="396519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l="-438" t="-6154" b="-1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644008" y="3933056"/>
                  <a:ext cx="3600400" cy="700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0.4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.4,1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,</a:t>
                  </a:r>
                  <a:r>
                    <a:rPr lang="en-US" altLang="zh-CN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</a:t>
                  </a: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3933056"/>
                  <a:ext cx="3600400" cy="70070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508" t="-4348" b="-86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716016" y="2492896"/>
                  <a:ext cx="3680792" cy="1004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0.4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[0,0.4)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b="0" i="0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,2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.4,1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,</a:t>
                  </a:r>
                  <a:r>
                    <a:rPr lang="en-US" altLang="zh-CN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</a:rPr>
                            <m:t>[0,1)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2492896"/>
                  <a:ext cx="3680792" cy="100489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498" t="-3030"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State space of the process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 </a:t>
            </a:r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en-US" altLang="zh-CN" sz="4000" dirty="0" smtClean="0">
                <a:solidFill>
                  <a:srgbClr val="FF0000"/>
                </a:solidFill>
              </a:rPr>
              <a:t>tate space of the process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2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</a:rPr>
                      <m:t>𝑃</m:t>
                    </m:r>
                    <m:r>
                      <a:rPr lang="en-US" altLang="zh-CN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200" dirty="0" smtClean="0"/>
                  <a:t> be the collection of all the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1,2,…,</m:t>
                        </m:r>
                        <m:r>
                          <a:rPr lang="en-US" altLang="zh-CN" sz="2200" b="0" i="1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d>
                          <m:dPr>
                            <m:begChr m:val="["/>
                            <m:ctrlPr>
                              <a:rPr lang="en-US" altLang="zh-CN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</m:sSub>
                    <m:r>
                      <a:rPr lang="en-US" altLang="zh-CN" sz="22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/>
                      </a:rPr>
                      <m:t>P</m:t>
                    </m:r>
                    <m:r>
                      <a:rPr lang="en-US" altLang="zh-CN" sz="22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200" dirty="0" smtClean="0"/>
                  <a:t>  be all the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CN" sz="2200" dirty="0" smtClean="0"/>
                  <a:t>-valued right continuous piecewise constant functions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zh-CN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 with at most finite many discontinuous points.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</a:rPr>
                      <m:t>𝑓</m:t>
                    </m:r>
                    <m:r>
                      <a:rPr lang="en-US" altLang="zh-CN" sz="220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𝑆</m:t>
                        </m:r>
                      </m:e>
                      <m:sub>
                        <m:d>
                          <m:dPr>
                            <m:begChr m:val="["/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sub>
                    </m:sSub>
                    <m:r>
                      <a:rPr lang="en-US" altLang="zh-CN" sz="2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>
                        <a:latin typeface="Cambria Math"/>
                      </a:rPr>
                      <m:t>P</m:t>
                    </m:r>
                    <m:r>
                      <a:rPr lang="en-US" altLang="zh-CN" sz="22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200" dirty="0"/>
                  <a:t> can be expressed as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</a:rPr>
                      <m:t>𝑓</m:t>
                    </m:r>
                    <m:r>
                      <a:rPr lang="en-US" altLang="zh-CN" sz="22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200">
                            <a:latin typeface="Cambria Math"/>
                          </a:rPr>
                          <m:t>𝑗</m:t>
                        </m:r>
                        <m:r>
                          <a:rPr lang="en-US" altLang="zh-CN" sz="220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CN" sz="220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CN" sz="220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20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200"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20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CN" sz="2200">
                                    <a:latin typeface="Cambria Math"/>
                                  </a:rPr>
                                  <m:t>,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20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CN" sz="220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CN" sz="2200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/>
                      </a:rPr>
                      <m:t>0=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20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200">
                        <a:latin typeface="Cambria Math"/>
                      </a:rPr>
                      <m:t>&lt;</m:t>
                    </m:r>
                    <m:r>
                      <a:rPr lang="en-US" altLang="zh-CN" sz="2200" dirty="0">
                        <a:latin typeface="Cambria Math"/>
                      </a:rPr>
                      <m:t>⋯&lt;</m:t>
                    </m:r>
                    <m:sSub>
                      <m:sSubPr>
                        <m:ctrlPr>
                          <a:rPr lang="en-US" altLang="zh-CN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CN" sz="2200" dirty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200">
                            <a:latin typeface="Cambria Math"/>
                          </a:rPr>
                          <m:t>𝑚</m:t>
                        </m:r>
                        <m:r>
                          <a:rPr lang="en-US" altLang="zh-CN" sz="220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zh-CN" sz="2200">
                        <a:latin typeface="Cambria Math"/>
                      </a:rPr>
                      <m:t>=1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9269"/>
            <a:ext cx="8424936" cy="23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43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Introduce suitable metric on 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5688631" cy="133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88543"/>
            <a:ext cx="7651024" cy="22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09964"/>
            <a:ext cx="7265906" cy="5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938094"/>
            <a:ext cx="4536504" cy="5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6989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180020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 is a locally compact separable metric space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Introduce  suitable operators on E</a:t>
            </a:r>
            <a:endParaRPr lang="zh-CN" altLang="en-US" sz="4000" dirty="0" smtClean="0">
              <a:solidFill>
                <a:srgbClr val="FF0000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45580"/>
            <a:ext cx="71278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2247255"/>
            <a:ext cx="16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coalescence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4263479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recombination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743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Introduce  suitable operators on 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6472" y="2289066"/>
            <a:ext cx="1280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3333FF"/>
                </a:solidFill>
              </a:rPr>
              <a:t>avoiding </a:t>
            </a:r>
          </a:p>
          <a:p>
            <a:r>
              <a:rPr lang="en-US" altLang="zh-CN" sz="2000" dirty="0" smtClean="0">
                <a:solidFill>
                  <a:srgbClr val="3333FF"/>
                </a:solidFill>
              </a:rPr>
              <a:t>redundant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5013176"/>
            <a:ext cx="169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coalescence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361540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recombination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Existence </a:t>
            </a:r>
            <a:r>
              <a:rPr lang="en-US" altLang="zh-CN" sz="4000" dirty="0">
                <a:solidFill>
                  <a:srgbClr val="FF0000"/>
                </a:solidFill>
              </a:rPr>
              <a:t>of the </a:t>
            </a:r>
            <a:r>
              <a:rPr lang="en-US" altLang="zh-CN" sz="4000" dirty="0" smtClean="0">
                <a:solidFill>
                  <a:srgbClr val="FF0000"/>
                </a:solidFill>
              </a:rPr>
              <a:t>Markov Jump Process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24" y="4077072"/>
            <a:ext cx="8444040" cy="15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785693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948" y="3559671"/>
            <a:ext cx="2323132" cy="4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0716" y="3559671"/>
            <a:ext cx="19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Define further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3823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Key point</a:t>
            </a:r>
            <a:r>
              <a:rPr lang="en-US" altLang="zh-CN" sz="2400" dirty="0" smtClean="0">
                <a:solidFill>
                  <a:srgbClr val="3333FF"/>
                </a:solidFill>
              </a:rPr>
              <a:t>:  </a:t>
            </a:r>
            <a:r>
              <a:rPr lang="en-US" altLang="zh-CN" sz="3200" dirty="0" smtClean="0">
                <a:solidFill>
                  <a:srgbClr val="3333FF"/>
                </a:solidFill>
              </a:rPr>
              <a:t>prove  that 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8241" y="5733256"/>
            <a:ext cx="4448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18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Existence of the q-process</a:t>
            </a:r>
            <a:endParaRPr lang="zh-CN" altLang="en-US" dirty="0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14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5322540" cy="4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496" y="3442093"/>
            <a:ext cx="4104455" cy="3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456" y="5191452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33FF"/>
                </a:solidFill>
              </a:rPr>
              <a:t>Intuitively the q-process will arrive at the absorbing state  in at most  finite  many jumps.</a:t>
            </a:r>
          </a:p>
          <a:p>
            <a:r>
              <a:rPr lang="en-US" altLang="zh-CN" sz="2400" dirty="0" smtClean="0">
                <a:solidFill>
                  <a:srgbClr val="3333FF"/>
                </a:solidFill>
              </a:rPr>
              <a:t>A rigorous proof needs  </a:t>
            </a:r>
            <a:r>
              <a:rPr lang="en-US" altLang="zh-CN" sz="2800" dirty="0" smtClean="0">
                <a:solidFill>
                  <a:srgbClr val="FF0000"/>
                </a:solidFill>
              </a:rPr>
              <a:t>order-preserving coupling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644008" y="4437112"/>
            <a:ext cx="1224136" cy="144016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475656" y="2492896"/>
            <a:ext cx="7128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67544" y="285293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7" y="4054202"/>
            <a:ext cx="3098223" cy="9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ARG Space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1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46126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989" y="1268760"/>
            <a:ext cx="2085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1495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11760" y="2186861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piecewise constant  functions with at</a:t>
            </a:r>
          </a:p>
          <a:p>
            <a:r>
              <a:rPr lang="en-US" altLang="zh-CN" sz="2800" dirty="0" smtClean="0"/>
              <a:t> most finite many discontinuity points.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195736" y="182566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:  all the E-valued right continuous</a:t>
            </a:r>
            <a:endParaRPr lang="zh-CN" altLang="en-US" sz="2800" dirty="0"/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01008"/>
            <a:ext cx="6440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71938"/>
            <a:ext cx="8380832" cy="136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27984" y="4077072"/>
            <a:ext cx="2514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if it satisfies:</a:t>
            </a:r>
            <a:endParaRPr lang="zh-CN" altLang="en-US" sz="3600" dirty="0"/>
          </a:p>
        </p:txBody>
      </p:sp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42" y="4077073"/>
            <a:ext cx="38232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457200" y="762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4400" kern="0" dirty="0">
              <a:solidFill>
                <a:srgbClr val="3333FF"/>
              </a:solidFill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3" name="内容占位符 2"/>
          <p:cNvSpPr txBox="1">
            <a:spLocks noChangeArrowheads="1"/>
          </p:cNvSpPr>
          <p:nvPr/>
        </p:nvSpPr>
        <p:spPr bwMode="auto">
          <a:xfrm>
            <a:off x="533400" y="1905000"/>
            <a:ext cx="723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 eaLnBrk="0" hangingPunct="0">
              <a:spcBef>
                <a:spcPct val="20000"/>
              </a:spcBef>
              <a:buClr>
                <a:srgbClr val="FFFFFF"/>
              </a:buClr>
              <a:buFont typeface="Georgia" pitchFamily="18" charset="0"/>
              <a:buNone/>
            </a:pPr>
            <a:r>
              <a:rPr lang="en-US" altLang="zh-CN" sz="3200" dirty="0"/>
              <a:t>a            ATCCTAGCTAGACTGGA</a:t>
            </a:r>
          </a:p>
          <a:p>
            <a:pPr marL="365125" indent="-255588" algn="ctr" eaLnBrk="0" hangingPunct="0">
              <a:spcBef>
                <a:spcPct val="20000"/>
              </a:spcBef>
              <a:buClr>
                <a:srgbClr val="FFFFFF"/>
              </a:buClr>
              <a:buFont typeface="Georgia" pitchFamily="18" charset="0"/>
              <a:buNone/>
            </a:pPr>
            <a:r>
              <a:rPr lang="en-US" altLang="zh-CN" sz="3200" dirty="0"/>
              <a:t>b            GTCCTAGCTAGACGTGA</a:t>
            </a:r>
          </a:p>
          <a:p>
            <a:pPr marL="365125" indent="-255588" algn="ctr" eaLnBrk="0" hangingPunct="0">
              <a:spcBef>
                <a:spcPct val="20000"/>
              </a:spcBef>
              <a:buClr>
                <a:srgbClr val="FFFFFF"/>
              </a:buClr>
              <a:buFont typeface="Georgia" pitchFamily="18" charset="0"/>
              <a:buNone/>
            </a:pPr>
            <a:r>
              <a:rPr lang="en-US" altLang="zh-CN" sz="3200" dirty="0"/>
              <a:t>c             ATCCCAGCTAGACTGCA</a:t>
            </a:r>
          </a:p>
          <a:p>
            <a:pPr marL="365125" indent="-255588" algn="ctr" eaLnBrk="0" hangingPunct="0">
              <a:spcBef>
                <a:spcPct val="20000"/>
              </a:spcBef>
              <a:buClr>
                <a:srgbClr val="FFFFFF"/>
              </a:buClr>
              <a:buFont typeface="Georgia" pitchFamily="18" charset="0"/>
              <a:buNone/>
            </a:pPr>
            <a:r>
              <a:rPr lang="en-US" altLang="zh-CN" sz="3200" dirty="0"/>
              <a:t>d             ATCCTAGCTAGACGGGA</a:t>
            </a:r>
          </a:p>
          <a:p>
            <a:pPr marL="365125" indent="-255588" eaLnBrk="0" hangingPunct="0">
              <a:spcBef>
                <a:spcPct val="20000"/>
              </a:spcBef>
              <a:buClr>
                <a:srgbClr val="FFFFFF"/>
              </a:buClr>
              <a:buFont typeface="Georgia" pitchFamily="18" charset="0"/>
              <a:buNone/>
            </a:pPr>
            <a:endParaRPr lang="en-US" altLang="zh-CN" sz="3200" dirty="0"/>
          </a:p>
          <a:p>
            <a:pPr marL="365125" indent="-255588" eaLnBrk="0" hangingPunct="0">
              <a:spcBef>
                <a:spcPct val="20000"/>
              </a:spcBef>
              <a:buClr>
                <a:srgbClr val="FFFFFF"/>
              </a:buClr>
              <a:buFont typeface="Georgia" pitchFamily="18" charset="0"/>
              <a:buNone/>
            </a:pPr>
            <a:endParaRPr lang="en-US" altLang="zh-CN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43400"/>
            <a:ext cx="2984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矩形 4"/>
          <p:cNvSpPr>
            <a:spLocks noChangeArrowheads="1"/>
          </p:cNvSpPr>
          <p:nvPr/>
        </p:nvSpPr>
        <p:spPr bwMode="auto">
          <a:xfrm>
            <a:off x="1241425" y="728663"/>
            <a:ext cx="57406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4800" dirty="0" smtClean="0"/>
          </a:p>
          <a:p>
            <a:endParaRPr lang="en-US" altLang="zh-CN" sz="4800" b="1" dirty="0" smtClean="0"/>
          </a:p>
          <a:p>
            <a:endParaRPr lang="en-US" altLang="zh-CN" sz="4800" b="1" dirty="0" smtClean="0"/>
          </a:p>
          <a:p>
            <a:endParaRPr lang="en-US" altLang="zh-CN" sz="4800" b="1" dirty="0" smtClean="0"/>
          </a:p>
          <a:p>
            <a:endParaRPr lang="zh-CN" altLang="en-US" sz="4800" b="1" dirty="0"/>
          </a:p>
        </p:txBody>
      </p:sp>
      <p:sp>
        <p:nvSpPr>
          <p:cNvPr id="6" name="矩形 5"/>
          <p:cNvSpPr/>
          <p:nvPr/>
        </p:nvSpPr>
        <p:spPr>
          <a:xfrm>
            <a:off x="323528" y="404664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Background:</a:t>
            </a:r>
          </a:p>
          <a:p>
            <a:r>
              <a:rPr lang="en-US" altLang="zh-CN" sz="3600" dirty="0" smtClean="0"/>
              <a:t> Molecular evolution and </a:t>
            </a:r>
            <a:r>
              <a:rPr lang="en-US" altLang="zh-CN" sz="3600" dirty="0" err="1" smtClean="0"/>
              <a:t>phylogenetic</a:t>
            </a:r>
            <a:r>
              <a:rPr lang="en-US" altLang="zh-CN" sz="3600" dirty="0" smtClean="0"/>
              <a:t> tree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3333FF"/>
                </a:solidFill>
              </a:rPr>
              <a:t>ARG Space </a:t>
            </a:r>
            <a:r>
              <a:rPr lang="en-US" altLang="zh-CN" dirty="0" smtClean="0">
                <a:solidFill>
                  <a:srgbClr val="FF0000"/>
                </a:solidFill>
              </a:rPr>
              <a:t>G</a:t>
            </a:r>
            <a:endParaRPr lang="zh-CN" altLang="en-US" dirty="0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57745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863476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Spatial Model along Sequences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Spatial model begins with a coalescent tree at</a:t>
            </a:r>
          </a:p>
          <a:p>
            <a:pPr>
              <a:buNone/>
            </a:pPr>
            <a:r>
              <a:rPr lang="en-US" altLang="zh-CN" dirty="0" smtClean="0"/>
              <a:t>    the left end of the sequence.</a:t>
            </a:r>
          </a:p>
          <a:p>
            <a:r>
              <a:rPr lang="en-US" altLang="zh-CN" dirty="0" smtClean="0"/>
              <a:t> Adds more different local trees gradually along the sequence, which form part of the ARG. </a:t>
            </a:r>
          </a:p>
          <a:p>
            <a:r>
              <a:rPr lang="en-US" altLang="zh-CN" dirty="0" smtClean="0"/>
              <a:t>The algorithm terminates at the right end of the sequence when the full ARG is determined.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1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4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6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9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8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54284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2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54293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7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2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9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54297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303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3"/>
          <p:cNvGrpSpPr>
            <a:grpSpLocks/>
          </p:cNvGrpSpPr>
          <p:nvPr/>
        </p:nvGrpSpPr>
        <p:grpSpPr bwMode="auto">
          <a:xfrm>
            <a:off x="6069013" y="1587500"/>
            <a:ext cx="2247900" cy="4148138"/>
            <a:chOff x="6069260" y="1587582"/>
            <a:chExt cx="2247156" cy="4147907"/>
          </a:xfrm>
        </p:grpSpPr>
        <p:cxnSp>
          <p:nvCxnSpPr>
            <p:cNvPr id="62" name="直接连接符 61"/>
            <p:cNvCxnSpPr/>
            <p:nvPr/>
          </p:nvCxnSpPr>
          <p:spPr>
            <a:xfrm flipV="1">
              <a:off x="6069260" y="2690834"/>
              <a:ext cx="0" cy="30446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7488015" y="2681309"/>
              <a:ext cx="0" cy="30525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8316416" y="1587582"/>
              <a:ext cx="0" cy="41479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6769115" y="1587582"/>
              <a:ext cx="0" cy="11207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732615" y="1587582"/>
              <a:ext cx="1583801" cy="238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6069260" y="2714644"/>
              <a:ext cx="14187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8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1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3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9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5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1351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9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360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4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6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1364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0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069013" y="2690813"/>
            <a:ext cx="0" cy="304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488238" y="2681288"/>
            <a:ext cx="0" cy="3051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8316913" y="1587500"/>
            <a:ext cx="0" cy="4148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769100" y="1587500"/>
            <a:ext cx="0" cy="1120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732588" y="1587500"/>
            <a:ext cx="1584325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069013" y="2714625"/>
            <a:ext cx="1419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488238" y="4508500"/>
            <a:ext cx="539750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027988" y="2276475"/>
            <a:ext cx="0" cy="22431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027988" y="2286000"/>
            <a:ext cx="2889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0" name="TextBox 3"/>
          <p:cNvSpPr txBox="1">
            <a:spLocks noChangeArrowheads="1"/>
          </p:cNvSpPr>
          <p:nvPr/>
        </p:nvSpPr>
        <p:spPr bwMode="auto">
          <a:xfrm>
            <a:off x="7083425" y="4213225"/>
            <a:ext cx="49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6" name="组合 7"/>
          <p:cNvGrpSpPr>
            <a:grpSpLocks/>
          </p:cNvGrpSpPr>
          <p:nvPr/>
        </p:nvGrpSpPr>
        <p:grpSpPr bwMode="auto">
          <a:xfrm>
            <a:off x="1417638" y="2155825"/>
            <a:ext cx="6602412" cy="4262438"/>
            <a:chOff x="1417948" y="2155869"/>
            <a:chExt cx="6602447" cy="4262294"/>
          </a:xfrm>
        </p:grpSpPr>
        <p:grpSp>
          <p:nvGrpSpPr>
            <p:cNvPr id="17" name="组合 32"/>
            <p:cNvGrpSpPr>
              <a:grpSpLocks/>
            </p:cNvGrpSpPr>
            <p:nvPr/>
          </p:nvGrpSpPr>
          <p:grpSpPr bwMode="auto">
            <a:xfrm>
              <a:off x="4787629" y="2155869"/>
              <a:ext cx="3232766" cy="4190956"/>
              <a:chOff x="4787629" y="2155869"/>
              <a:chExt cx="3232766" cy="4190956"/>
            </a:xfrm>
          </p:grpSpPr>
          <p:grpSp>
            <p:nvGrpSpPr>
              <p:cNvPr id="18" name="组合 24"/>
              <p:cNvGrpSpPr>
                <a:grpSpLocks/>
              </p:cNvGrpSpPr>
              <p:nvPr/>
            </p:nvGrpSpPr>
            <p:grpSpPr bwMode="auto">
              <a:xfrm>
                <a:off x="4932040" y="4321865"/>
                <a:ext cx="2556445" cy="673718"/>
                <a:chOff x="4932040" y="4321865"/>
                <a:chExt cx="2556445" cy="673718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5872497" y="4508465"/>
                  <a:ext cx="1616083" cy="1270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34" name="Object 310"/>
                <p:cNvGraphicFramePr>
                  <a:graphicFrameLocks noChangeAspect="1"/>
                </p:cNvGraphicFramePr>
                <p:nvPr/>
              </p:nvGraphicFramePr>
              <p:xfrm>
                <a:off x="5562774" y="4321865"/>
                <a:ext cx="233362" cy="396875"/>
              </p:xfrm>
              <a:graphic>
                <a:graphicData uri="http://schemas.openxmlformats.org/presentationml/2006/ole">
                  <p:oleObj spid="_x0000_s69634" name="Equation" r:id="rId3" imgW="177646" imgH="241091" progId="">
                    <p:embed/>
                  </p:oleObj>
                </a:graphicData>
              </a:graphic>
            </p:graphicFrame>
            <p:graphicFrame>
              <p:nvGraphicFramePr>
                <p:cNvPr id="1335" name="Object 311"/>
                <p:cNvGraphicFramePr>
                  <a:graphicFrameLocks noChangeAspect="1"/>
                </p:cNvGraphicFramePr>
                <p:nvPr/>
              </p:nvGraphicFramePr>
              <p:xfrm>
                <a:off x="4932040" y="4598708"/>
                <a:ext cx="1137220" cy="396875"/>
              </p:xfrm>
              <a:graphic>
                <a:graphicData uri="http://schemas.openxmlformats.org/presentationml/2006/ole">
                  <p:oleObj spid="_x0000_s69635" name="Equation" r:id="rId4" imgW="774364" imgH="241195" progId="">
                    <p:embed/>
                  </p:oleObj>
                </a:graphicData>
              </a:graphic>
            </p:graphicFrame>
          </p:grpSp>
          <p:grpSp>
            <p:nvGrpSpPr>
              <p:cNvPr id="19" name="组合 25"/>
              <p:cNvGrpSpPr>
                <a:grpSpLocks/>
              </p:cNvGrpSpPr>
              <p:nvPr/>
            </p:nvGrpSpPr>
            <p:grpSpPr bwMode="auto">
              <a:xfrm>
                <a:off x="4787629" y="2155869"/>
                <a:ext cx="3232766" cy="686473"/>
                <a:chOff x="4787629" y="2155869"/>
                <a:chExt cx="3232766" cy="686473"/>
              </a:xfrm>
            </p:grpSpPr>
            <p:cxnSp>
              <p:nvCxnSpPr>
                <p:cNvPr id="103" name="直接连接符 102"/>
                <p:cNvCxnSpPr/>
                <p:nvPr/>
              </p:nvCxnSpPr>
              <p:spPr>
                <a:xfrm flipH="1">
                  <a:off x="5796296" y="2313027"/>
                  <a:ext cx="222409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336" name="Object 312"/>
                <p:cNvGraphicFramePr>
                  <a:graphicFrameLocks noChangeAspect="1"/>
                </p:cNvGraphicFramePr>
                <p:nvPr/>
              </p:nvGraphicFramePr>
              <p:xfrm>
                <a:off x="5480315" y="2155869"/>
                <a:ext cx="233362" cy="396875"/>
              </p:xfrm>
              <a:graphic>
                <a:graphicData uri="http://schemas.openxmlformats.org/presentationml/2006/ole">
                  <p:oleObj spid="_x0000_s69636" name="Equation" r:id="rId5" imgW="177646" imgH="241091" progId="">
                    <p:embed/>
                  </p:oleObj>
                </a:graphicData>
              </a:graphic>
            </p:graphicFrame>
            <p:graphicFrame>
              <p:nvGraphicFramePr>
                <p:cNvPr id="1337" name="Object 313"/>
                <p:cNvGraphicFramePr>
                  <a:graphicFrameLocks noChangeAspect="1"/>
                </p:cNvGraphicFramePr>
                <p:nvPr/>
              </p:nvGraphicFramePr>
              <p:xfrm>
                <a:off x="4787629" y="2445467"/>
                <a:ext cx="1281096" cy="396875"/>
              </p:xfrm>
              <a:graphic>
                <a:graphicData uri="http://schemas.openxmlformats.org/presentationml/2006/ole">
                  <p:oleObj spid="_x0000_s69637" name="Equation" r:id="rId6" imgW="876300" imgH="241300" progId="">
                    <p:embed/>
                  </p:oleObj>
                </a:graphicData>
              </a:graphic>
            </p:graphicFrame>
          </p:grpSp>
          <p:graphicFrame>
            <p:nvGraphicFramePr>
              <p:cNvPr id="1338" name="Object 314"/>
              <p:cNvGraphicFramePr>
                <a:graphicFrameLocks noChangeAspect="1"/>
              </p:cNvGraphicFramePr>
              <p:nvPr/>
            </p:nvGraphicFramePr>
            <p:xfrm>
              <a:off x="5300663" y="5949950"/>
              <a:ext cx="2025650" cy="396875"/>
            </p:xfrm>
            <a:graphic>
              <a:graphicData uri="http://schemas.openxmlformats.org/presentationml/2006/ole">
                <p:oleObj spid="_x0000_s69638" name="Equation" r:id="rId7" imgW="1193800" imgH="241300" progId="">
                  <p:embed/>
                </p:oleObj>
              </a:graphicData>
            </a:graphic>
          </p:graphicFrame>
        </p:grpSp>
        <p:graphicFrame>
          <p:nvGraphicFramePr>
            <p:cNvPr id="1339" name="Object 315"/>
            <p:cNvGraphicFramePr>
              <a:graphicFrameLocks noChangeAspect="1"/>
            </p:cNvGraphicFramePr>
            <p:nvPr/>
          </p:nvGraphicFramePr>
          <p:xfrm>
            <a:off x="1417948" y="6021288"/>
            <a:ext cx="2643276" cy="396875"/>
          </p:xfrm>
          <a:graphic>
            <a:graphicData uri="http://schemas.openxmlformats.org/presentationml/2006/ole">
              <p:oleObj spid="_x0000_s69639" name="Equation" r:id="rId8" imgW="1384300" imgH="241300" progId="">
                <p:embed/>
              </p:oleObj>
            </a:graphicData>
          </a:graphic>
        </p:graphicFrame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9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endParaRPr lang="en-US" altLang="zh-CN" smtClean="0"/>
          </a:p>
          <a:p>
            <a:pPr marL="0" indent="0">
              <a:buFont typeface="Arial" charset="0"/>
              <a:buNone/>
            </a:pPr>
            <a:r>
              <a:rPr lang="en-US" altLang="zh-CN" smtClean="0"/>
              <a:t>     </a:t>
            </a:r>
            <a:endParaRPr lang="zh-CN" altLang="en-US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941388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817813" y="57356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284663" y="5732463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300163" y="5013325"/>
            <a:ext cx="581025" cy="649288"/>
          </a:xfrm>
          <a:prstGeom prst="straightConnector1">
            <a:avLst/>
          </a:prstGeom>
          <a:ln w="127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573088" y="4929188"/>
            <a:ext cx="755650" cy="0"/>
            <a:chOff x="668413" y="4941168"/>
            <a:chExt cx="755786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8"/>
          <p:cNvGrpSpPr>
            <a:grpSpLocks/>
          </p:cNvGrpSpPr>
          <p:nvPr/>
        </p:nvGrpSpPr>
        <p:grpSpPr bwMode="auto">
          <a:xfrm>
            <a:off x="1654175" y="4929188"/>
            <a:ext cx="698500" cy="0"/>
            <a:chOff x="2303736" y="4934247"/>
            <a:chExt cx="698511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136773" y="4929188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54171" y="4929188"/>
              <a:ext cx="50324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1" name="TextBox 30"/>
          <p:cNvSpPr txBox="1">
            <a:spLocks noChangeArrowheads="1"/>
          </p:cNvSpPr>
          <p:nvPr/>
        </p:nvSpPr>
        <p:spPr bwMode="auto">
          <a:xfrm>
            <a:off x="1817688" y="45704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3171825" y="4570413"/>
            <a:ext cx="595313" cy="1163637"/>
          </a:xfrm>
          <a:prstGeom prst="straightConnector1">
            <a:avLst/>
          </a:prstGeom>
          <a:ln w="1270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2771775" y="4570413"/>
            <a:ext cx="374650" cy="1057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4" name="TextBox 29"/>
          <p:cNvSpPr txBox="1">
            <a:spLocks noChangeArrowheads="1"/>
          </p:cNvSpPr>
          <p:nvPr/>
        </p:nvSpPr>
        <p:spPr bwMode="auto">
          <a:xfrm>
            <a:off x="2362200" y="41402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8" name="组合 42"/>
          <p:cNvGrpSpPr>
            <a:grpSpLocks/>
          </p:cNvGrpSpPr>
          <p:nvPr/>
        </p:nvGrpSpPr>
        <p:grpSpPr bwMode="auto">
          <a:xfrm>
            <a:off x="2320925" y="4510088"/>
            <a:ext cx="755650" cy="0"/>
            <a:chOff x="668413" y="4941168"/>
            <a:chExt cx="755786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6" name="TextBox 56"/>
          <p:cNvSpPr txBox="1">
            <a:spLocks noChangeArrowheads="1"/>
          </p:cNvSpPr>
          <p:nvPr/>
        </p:nvSpPr>
        <p:spPr bwMode="auto">
          <a:xfrm>
            <a:off x="2362200" y="3779838"/>
            <a:ext cx="625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0" name="组合 57"/>
          <p:cNvGrpSpPr>
            <a:grpSpLocks/>
          </p:cNvGrpSpPr>
          <p:nvPr/>
        </p:nvGrpSpPr>
        <p:grpSpPr bwMode="auto">
          <a:xfrm>
            <a:off x="3527425" y="4508500"/>
            <a:ext cx="720725" cy="1588"/>
            <a:chOff x="2497702" y="4934247"/>
            <a:chExt cx="720160" cy="1279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786401" y="4934247"/>
              <a:ext cx="4314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2497702" y="4934247"/>
              <a:ext cx="309320" cy="127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18" name="TextBox 63"/>
          <p:cNvSpPr txBox="1">
            <a:spLocks noChangeArrowheads="1"/>
          </p:cNvSpPr>
          <p:nvPr/>
        </p:nvSpPr>
        <p:spPr bwMode="auto">
          <a:xfrm>
            <a:off x="3635375" y="4140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6" name="直接箭头连接符 65"/>
          <p:cNvCxnSpPr>
            <a:stCxn id="21814" idx="2"/>
          </p:cNvCxnSpPr>
          <p:nvPr/>
        </p:nvCxnSpPr>
        <p:spPr>
          <a:xfrm flipH="1" flipV="1">
            <a:off x="2351088" y="4149725"/>
            <a:ext cx="261937" cy="3603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 flipV="1">
            <a:off x="1881188" y="4140200"/>
            <a:ext cx="357187" cy="76041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10"/>
          <p:cNvGrpSpPr>
            <a:grpSpLocks/>
          </p:cNvGrpSpPr>
          <p:nvPr/>
        </p:nvGrpSpPr>
        <p:grpSpPr bwMode="auto">
          <a:xfrm>
            <a:off x="1901825" y="4140200"/>
            <a:ext cx="869950" cy="0"/>
            <a:chOff x="1902346" y="3140968"/>
            <a:chExt cx="869454" cy="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902346" y="3140968"/>
              <a:ext cx="33635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2279956" y="3140968"/>
              <a:ext cx="25385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89386" y="3140968"/>
              <a:ext cx="282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2" name="TextBox 79"/>
          <p:cNvSpPr txBox="1">
            <a:spLocks noChangeArrowheads="1"/>
          </p:cNvSpPr>
          <p:nvPr/>
        </p:nvSpPr>
        <p:spPr bwMode="auto">
          <a:xfrm>
            <a:off x="1846263" y="37798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823" name="TextBox 80"/>
          <p:cNvSpPr txBox="1">
            <a:spLocks noChangeArrowheads="1"/>
          </p:cNvSpPr>
          <p:nvPr/>
        </p:nvSpPr>
        <p:spPr bwMode="auto">
          <a:xfrm>
            <a:off x="825500" y="4570413"/>
            <a:ext cx="503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H="1" flipV="1">
            <a:off x="1858963" y="3406775"/>
            <a:ext cx="373062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2408238" y="3389313"/>
            <a:ext cx="374650" cy="57467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2"/>
          <p:cNvGrpSpPr>
            <a:grpSpLocks/>
          </p:cNvGrpSpPr>
          <p:nvPr/>
        </p:nvGrpSpPr>
        <p:grpSpPr bwMode="auto">
          <a:xfrm>
            <a:off x="1538288" y="3294063"/>
            <a:ext cx="755650" cy="0"/>
            <a:chOff x="668413" y="4941168"/>
            <a:chExt cx="755786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668413" y="4941168"/>
              <a:ext cx="3366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46306" y="4941168"/>
              <a:ext cx="37789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7" name="TextBox 95"/>
          <p:cNvSpPr txBox="1">
            <a:spLocks noChangeArrowheads="1"/>
          </p:cNvSpPr>
          <p:nvPr/>
        </p:nvSpPr>
        <p:spPr bwMode="auto">
          <a:xfrm flipH="1">
            <a:off x="1568450" y="2924175"/>
            <a:ext cx="54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4" name="组合 96"/>
          <p:cNvGrpSpPr>
            <a:grpSpLocks/>
          </p:cNvGrpSpPr>
          <p:nvPr/>
        </p:nvGrpSpPr>
        <p:grpSpPr bwMode="auto">
          <a:xfrm>
            <a:off x="2566988" y="3294063"/>
            <a:ext cx="698500" cy="0"/>
            <a:chOff x="2303736" y="4934247"/>
            <a:chExt cx="698511" cy="1"/>
          </a:xfrm>
        </p:grpSpPr>
        <p:cxnSp>
          <p:nvCxnSpPr>
            <p:cNvPr id="98" name="直接连接符 97"/>
            <p:cNvCxnSpPr/>
            <p:nvPr/>
          </p:nvCxnSpPr>
          <p:spPr>
            <a:xfrm>
              <a:off x="3049586" y="3294063"/>
              <a:ext cx="21590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566984" y="3294063"/>
              <a:ext cx="50324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29" name="TextBox 99"/>
          <p:cNvSpPr txBox="1">
            <a:spLocks noChangeArrowheads="1"/>
          </p:cNvSpPr>
          <p:nvPr/>
        </p:nvSpPr>
        <p:spPr bwMode="auto">
          <a:xfrm>
            <a:off x="2782888" y="299720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47" name="直接箭头连接符 46"/>
          <p:cNvCxnSpPr>
            <a:stCxn id="21827" idx="2"/>
          </p:cNvCxnSpPr>
          <p:nvPr/>
        </p:nvCxnSpPr>
        <p:spPr>
          <a:xfrm flipH="1" flipV="1">
            <a:off x="1487488" y="2820988"/>
            <a:ext cx="352425" cy="4730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796925" y="2841625"/>
            <a:ext cx="631825" cy="20478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52"/>
          <p:cNvGrpSpPr>
            <a:grpSpLocks/>
          </p:cNvGrpSpPr>
          <p:nvPr/>
        </p:nvGrpSpPr>
        <p:grpSpPr bwMode="auto">
          <a:xfrm>
            <a:off x="1112838" y="2708275"/>
            <a:ext cx="755650" cy="0"/>
            <a:chOff x="668413" y="4941168"/>
            <a:chExt cx="755786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8413" y="4941168"/>
              <a:ext cx="503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208260" y="4941168"/>
              <a:ext cx="21593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33" name="TextBox 62"/>
          <p:cNvSpPr txBox="1">
            <a:spLocks noChangeArrowheads="1"/>
          </p:cNvSpPr>
          <p:nvPr/>
        </p:nvSpPr>
        <p:spPr bwMode="auto">
          <a:xfrm>
            <a:off x="1423988" y="23987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1471613" y="2286000"/>
            <a:ext cx="396875" cy="4222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1916113" y="2205038"/>
            <a:ext cx="941387" cy="10525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1568450" y="2185988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 flipV="1">
            <a:off x="3767138" y="2416175"/>
            <a:ext cx="588962" cy="2046288"/>
          </a:xfrm>
          <a:prstGeom prst="straightConnector1">
            <a:avLst/>
          </a:prstGeom>
          <a:ln w="190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 flipV="1">
            <a:off x="4427538" y="2497138"/>
            <a:ext cx="360362" cy="323532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887788" y="2416175"/>
            <a:ext cx="7191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V="1">
            <a:off x="2035175" y="1611313"/>
            <a:ext cx="374650" cy="5746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2674938" y="1611313"/>
            <a:ext cx="1465262" cy="72866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279650" y="161131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941388" y="495617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069013" y="2714625"/>
            <a:ext cx="0" cy="3043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V="1">
            <a:off x="7488238" y="2732088"/>
            <a:ext cx="0" cy="3051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8316913" y="1587500"/>
            <a:ext cx="0" cy="4148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6769100" y="1587500"/>
            <a:ext cx="0" cy="1120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6732588" y="1587500"/>
            <a:ext cx="1584325" cy="238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6069013" y="2714625"/>
            <a:ext cx="1419225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488238" y="4508500"/>
            <a:ext cx="539750" cy="1111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8027988" y="2276475"/>
            <a:ext cx="0" cy="22431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8027988" y="2286000"/>
            <a:ext cx="2889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6069013" y="4929188"/>
            <a:ext cx="806450" cy="11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6875463" y="4114800"/>
            <a:ext cx="9525" cy="819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875463" y="4149725"/>
            <a:ext cx="6127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488238" y="3294063"/>
            <a:ext cx="2698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V="1">
            <a:off x="7764463" y="1958975"/>
            <a:ext cx="0" cy="1335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6773863" y="1958975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59" name="TextBox 105"/>
          <p:cNvSpPr txBox="1">
            <a:spLocks noChangeArrowheads="1"/>
          </p:cNvSpPr>
          <p:nvPr/>
        </p:nvSpPr>
        <p:spPr bwMode="auto">
          <a:xfrm>
            <a:off x="5999163" y="4583113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0.7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1860" name="TextBox 106"/>
          <p:cNvSpPr txBox="1">
            <a:spLocks noChangeArrowheads="1"/>
          </p:cNvSpPr>
          <p:nvPr/>
        </p:nvSpPr>
        <p:spPr bwMode="auto">
          <a:xfrm>
            <a:off x="7019925" y="44640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0.4</a:t>
            </a:r>
            <a:endParaRPr lang="zh-CN" altLang="en-US">
              <a:latin typeface="Calibri" pitchFamily="34" charset="0"/>
            </a:endParaRPr>
          </a:p>
        </p:txBody>
      </p:sp>
      <p:grpSp>
        <p:nvGrpSpPr>
          <p:cNvPr id="16" name="组合 39"/>
          <p:cNvGrpSpPr>
            <a:grpSpLocks/>
          </p:cNvGrpSpPr>
          <p:nvPr/>
        </p:nvGrpSpPr>
        <p:grpSpPr bwMode="auto">
          <a:xfrm>
            <a:off x="500063" y="1582738"/>
            <a:ext cx="7712075" cy="4884737"/>
            <a:chOff x="499938" y="1567902"/>
            <a:chExt cx="7712075" cy="4885186"/>
          </a:xfrm>
        </p:grpSpPr>
        <p:grpSp>
          <p:nvGrpSpPr>
            <p:cNvPr id="17" name="组合 38"/>
            <p:cNvGrpSpPr>
              <a:grpSpLocks/>
            </p:cNvGrpSpPr>
            <p:nvPr/>
          </p:nvGrpSpPr>
          <p:grpSpPr bwMode="auto">
            <a:xfrm>
              <a:off x="4607630" y="1567902"/>
              <a:ext cx="2880856" cy="3784329"/>
              <a:chOff x="4607630" y="1567902"/>
              <a:chExt cx="2880856" cy="3784329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>
                <a:off x="5689475" y="4930536"/>
                <a:ext cx="379413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5689475" y="4139889"/>
                <a:ext cx="1163638" cy="952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H="1">
                <a:off x="5689475" y="3295261"/>
                <a:ext cx="1798638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flipH="1">
                <a:off x="5689475" y="1953699"/>
                <a:ext cx="1114425" cy="22227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794" name="Object 290"/>
              <p:cNvGraphicFramePr>
                <a:graphicFrameLocks noChangeAspect="1"/>
              </p:cNvGraphicFramePr>
              <p:nvPr/>
            </p:nvGraphicFramePr>
            <p:xfrm>
              <a:off x="5494338" y="4635500"/>
              <a:ext cx="249237" cy="396875"/>
            </p:xfrm>
            <a:graphic>
              <a:graphicData uri="http://schemas.openxmlformats.org/presentationml/2006/ole">
                <p:oleObj spid="_x0000_s70658" name="Equation" r:id="rId3" imgW="190417" imgH="241195" progId="">
                  <p:embed/>
                </p:oleObj>
              </a:graphicData>
            </a:graphic>
          </p:graphicFrame>
          <p:graphicFrame>
            <p:nvGraphicFramePr>
              <p:cNvPr id="21795" name="Object 291"/>
              <p:cNvGraphicFramePr>
                <a:graphicFrameLocks noChangeAspect="1"/>
              </p:cNvGraphicFramePr>
              <p:nvPr/>
            </p:nvGraphicFramePr>
            <p:xfrm>
              <a:off x="4644048" y="4955356"/>
              <a:ext cx="1266215" cy="396875"/>
            </p:xfrm>
            <a:graphic>
              <a:graphicData uri="http://schemas.openxmlformats.org/presentationml/2006/ole">
                <p:oleObj spid="_x0000_s70659" name="Equation" r:id="rId4" imgW="888614" imgH="241195" progId="">
                  <p:embed/>
                </p:oleObj>
              </a:graphicData>
            </a:graphic>
          </p:graphicFrame>
          <p:graphicFrame>
            <p:nvGraphicFramePr>
              <p:cNvPr id="21796" name="Object 292"/>
              <p:cNvGraphicFramePr>
                <a:graphicFrameLocks noChangeAspect="1"/>
              </p:cNvGraphicFramePr>
              <p:nvPr/>
            </p:nvGraphicFramePr>
            <p:xfrm>
              <a:off x="5439122" y="3810678"/>
              <a:ext cx="249237" cy="396875"/>
            </p:xfrm>
            <a:graphic>
              <a:graphicData uri="http://schemas.openxmlformats.org/presentationml/2006/ole">
                <p:oleObj spid="_x0000_s70660" name="Equation" r:id="rId5" imgW="190417" imgH="241195" progId="">
                  <p:embed/>
                </p:oleObj>
              </a:graphicData>
            </a:graphic>
          </p:graphicFrame>
          <p:graphicFrame>
            <p:nvGraphicFramePr>
              <p:cNvPr id="21797" name="Object 293"/>
              <p:cNvGraphicFramePr>
                <a:graphicFrameLocks noChangeAspect="1"/>
              </p:cNvGraphicFramePr>
              <p:nvPr/>
            </p:nvGraphicFramePr>
            <p:xfrm>
              <a:off x="4607630" y="4171691"/>
              <a:ext cx="1391350" cy="396875"/>
            </p:xfrm>
            <a:graphic>
              <a:graphicData uri="http://schemas.openxmlformats.org/presentationml/2006/ole">
                <p:oleObj spid="_x0000_s70661" name="Equation" r:id="rId6" imgW="1016000" imgH="241300" progId="">
                  <p:embed/>
                </p:oleObj>
              </a:graphicData>
            </a:graphic>
          </p:graphicFrame>
          <p:graphicFrame>
            <p:nvGraphicFramePr>
              <p:cNvPr id="21798" name="Object 294"/>
              <p:cNvGraphicFramePr>
                <a:graphicFrameLocks noChangeAspect="1"/>
              </p:cNvGraphicFramePr>
              <p:nvPr/>
            </p:nvGraphicFramePr>
            <p:xfrm>
              <a:off x="5439121" y="2911172"/>
              <a:ext cx="249238" cy="396875"/>
            </p:xfrm>
            <a:graphic>
              <a:graphicData uri="http://schemas.openxmlformats.org/presentationml/2006/ole">
                <p:oleObj spid="_x0000_s70662" name="Equation" r:id="rId7" imgW="190417" imgH="241195" progId="">
                  <p:embed/>
                </p:oleObj>
              </a:graphicData>
            </a:graphic>
          </p:graphicFrame>
          <p:graphicFrame>
            <p:nvGraphicFramePr>
              <p:cNvPr id="21799" name="Object 295"/>
              <p:cNvGraphicFramePr>
                <a:graphicFrameLocks noChangeAspect="1"/>
              </p:cNvGraphicFramePr>
              <p:nvPr/>
            </p:nvGraphicFramePr>
            <p:xfrm>
              <a:off x="4644048" y="3275781"/>
              <a:ext cx="1259865" cy="396875"/>
            </p:xfrm>
            <a:graphic>
              <a:graphicData uri="http://schemas.openxmlformats.org/presentationml/2006/ole">
                <p:oleObj spid="_x0000_s70663" name="Equation" r:id="rId8" imgW="888614" imgH="241195" progId="">
                  <p:embed/>
                </p:oleObj>
              </a:graphicData>
            </a:graphic>
          </p:graphicFrame>
          <p:graphicFrame>
            <p:nvGraphicFramePr>
              <p:cNvPr id="21800" name="Object 296"/>
              <p:cNvGraphicFramePr>
                <a:graphicFrameLocks noChangeAspect="1"/>
              </p:cNvGraphicFramePr>
              <p:nvPr/>
            </p:nvGraphicFramePr>
            <p:xfrm>
              <a:off x="5356072" y="1567902"/>
              <a:ext cx="249238" cy="396875"/>
            </p:xfrm>
            <a:graphic>
              <a:graphicData uri="http://schemas.openxmlformats.org/presentationml/2006/ole">
                <p:oleObj spid="_x0000_s70664" name="Equation" r:id="rId9" imgW="190417" imgH="241195" progId="">
                  <p:embed/>
                </p:oleObj>
              </a:graphicData>
            </a:graphic>
          </p:graphicFrame>
          <p:graphicFrame>
            <p:nvGraphicFramePr>
              <p:cNvPr id="21801" name="Object 297"/>
              <p:cNvGraphicFramePr>
                <a:graphicFrameLocks noChangeAspect="1"/>
              </p:cNvGraphicFramePr>
              <p:nvPr/>
            </p:nvGraphicFramePr>
            <p:xfrm>
              <a:off x="4607630" y="1987550"/>
              <a:ext cx="1861570" cy="413585"/>
            </p:xfrm>
            <a:graphic>
              <a:graphicData uri="http://schemas.openxmlformats.org/presentationml/2006/ole">
                <p:oleObj spid="_x0000_s70665" name="Equation" r:id="rId10" imgW="1244600" imgH="241300" progId="">
                  <p:embed/>
                </p:oleObj>
              </a:graphicData>
            </a:graphic>
          </p:graphicFrame>
        </p:grpSp>
        <p:graphicFrame>
          <p:nvGraphicFramePr>
            <p:cNvPr id="21802" name="Object 298"/>
            <p:cNvGraphicFramePr>
              <a:graphicFrameLocks noChangeAspect="1"/>
            </p:cNvGraphicFramePr>
            <p:nvPr/>
          </p:nvGraphicFramePr>
          <p:xfrm>
            <a:off x="499938" y="6021288"/>
            <a:ext cx="7712075" cy="431800"/>
          </p:xfrm>
          <a:graphic>
            <a:graphicData uri="http://schemas.openxmlformats.org/presentationml/2006/ole">
              <p:oleObj spid="_x0000_s70666" name="Equation" r:id="rId11" imgW="4178300" imgH="241300" progId="">
                <p:embed/>
              </p:oleObj>
            </a:graphicData>
          </a:graphic>
        </p:graphicFrame>
      </p:grpSp>
      <p:cxnSp>
        <p:nvCxnSpPr>
          <p:cNvPr id="108" name="直接连接符 107"/>
          <p:cNvCxnSpPr/>
          <p:nvPr/>
        </p:nvCxnSpPr>
        <p:spPr>
          <a:xfrm flipV="1">
            <a:off x="7524750" y="3284538"/>
            <a:ext cx="0" cy="865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/>
                  <a:t> </a:t>
                </a:r>
                <a:r>
                  <a:rPr lang="en-US" altLang="zh-CN" sz="2800" dirty="0"/>
                  <a:t>to spatial model: construct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 </a:t>
                </a:r>
                <a:r>
                  <a:rPr lang="en-US" altLang="zh-CN" sz="2800" dirty="0"/>
                  <a:t>on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𝐺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00014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354306" name="Equation" r:id="rId3" imgW="914400" imgH="198720" progId="">
              <p:embed/>
            </p:oleObj>
          </a:graphicData>
        </a:graphic>
      </p:graphicFrame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58" y="1196752"/>
            <a:ext cx="7263456" cy="25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of q-processes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7964215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365104"/>
            <a:ext cx="8065217" cy="9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7" y="5445224"/>
            <a:ext cx="3193281" cy="7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23928" y="5524148"/>
            <a:ext cx="442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  Markov jump process 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472077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355330" name="Equation" r:id="rId3" imgW="914400" imgH="198720" progId="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34766" cy="23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Projection of q-processes</a:t>
            </a:r>
            <a:endParaRPr lang="zh-CN" alt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09120"/>
            <a:ext cx="2664296" cy="8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35896" y="4509120"/>
            <a:ext cx="4561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is a time homogenous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 Markov jump process !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449134" cy="19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8784976" cy="18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4" cstate="print"/>
            <a:stretch>
              <a:fillRect b="-8511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301208"/>
            <a:ext cx="8500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Waiting time is exponentially distributed with parameter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depends on  the total length of the current  local tree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 smtClean="0"/>
                  <a:t>corresponding  to </a:t>
                </a:r>
                <a:r>
                  <a:rPr lang="en-US" altLang="zh-CN" sz="2800" dirty="0"/>
                  <a:t>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9192"/>
            <a:ext cx="8640960" cy="15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077072"/>
            <a:ext cx="8864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The  position of           on the current local  tree          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 is uniformly distributed on the local tree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4149080"/>
            <a:ext cx="552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653136"/>
            <a:ext cx="552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24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4003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166" y="3899754"/>
            <a:ext cx="5735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It will coalesce to any existing branches independently with  rate 1.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7" y="1772816"/>
            <a:ext cx="5984949" cy="14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443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5925"/>
            <a:ext cx="59436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953000" y="6284913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Molecular Evolution - Li</a:t>
            </a:r>
            <a:endParaRPr lang="en-GB" altLang="zh-C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矩形 3"/>
          <p:cNvSpPr>
            <a:spLocks noChangeArrowheads="1"/>
          </p:cNvSpPr>
          <p:nvPr/>
        </p:nvSpPr>
        <p:spPr bwMode="auto">
          <a:xfrm>
            <a:off x="6462713" y="2349500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鳄鱼</a:t>
            </a:r>
            <a:endParaRPr lang="zh-CN" altLang="en-US"/>
          </a:p>
        </p:txBody>
      </p:sp>
      <p:sp>
        <p:nvSpPr>
          <p:cNvPr id="99333" name="矩形 4"/>
          <p:cNvSpPr>
            <a:spLocks noChangeArrowheads="1"/>
          </p:cNvSpPr>
          <p:nvPr/>
        </p:nvSpPr>
        <p:spPr bwMode="auto">
          <a:xfrm>
            <a:off x="5534025" y="36893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蛇和蜥蜴</a:t>
            </a:r>
            <a:endParaRPr lang="zh-CN" altLang="en-US"/>
          </a:p>
        </p:txBody>
      </p:sp>
      <p:sp>
        <p:nvSpPr>
          <p:cNvPr id="99334" name="矩形 5"/>
          <p:cNvSpPr>
            <a:spLocks noChangeArrowheads="1"/>
          </p:cNvSpPr>
          <p:nvPr/>
        </p:nvSpPr>
        <p:spPr bwMode="auto">
          <a:xfrm>
            <a:off x="7181850" y="315912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爬行动物</a:t>
            </a:r>
            <a:endParaRPr lang="zh-CN" altLang="en-US"/>
          </a:p>
        </p:txBody>
      </p:sp>
      <p:sp>
        <p:nvSpPr>
          <p:cNvPr id="99335" name="矩形 6"/>
          <p:cNvSpPr>
            <a:spLocks noChangeArrowheads="1"/>
          </p:cNvSpPr>
          <p:nvPr/>
        </p:nvSpPr>
        <p:spPr bwMode="auto">
          <a:xfrm>
            <a:off x="6462713" y="4329113"/>
            <a:ext cx="133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海龟和陆龟</a:t>
            </a:r>
            <a:endParaRPr lang="zh-CN" altLang="en-US"/>
          </a:p>
        </p:txBody>
      </p:sp>
      <p:sp>
        <p:nvSpPr>
          <p:cNvPr id="99336" name="矩形 7"/>
          <p:cNvSpPr>
            <a:spLocks noChangeArrowheads="1"/>
          </p:cNvSpPr>
          <p:nvPr/>
        </p:nvSpPr>
        <p:spPr bwMode="auto">
          <a:xfrm>
            <a:off x="5651500" y="558006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哺乳动物</a:t>
            </a:r>
            <a:endParaRPr lang="zh-CN" altLang="en-US"/>
          </a:p>
        </p:txBody>
      </p:sp>
      <p:sp>
        <p:nvSpPr>
          <p:cNvPr id="99337" name="矩形 8"/>
          <p:cNvSpPr>
            <a:spLocks noChangeArrowheads="1"/>
          </p:cNvSpPr>
          <p:nvPr/>
        </p:nvSpPr>
        <p:spPr bwMode="auto">
          <a:xfrm>
            <a:off x="5995988" y="900113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鸟类</a:t>
            </a:r>
            <a:endParaRPr lang="zh-CN" altLang="en-US"/>
          </a:p>
        </p:txBody>
      </p:sp>
      <p:sp>
        <p:nvSpPr>
          <p:cNvPr id="99338" name="矩形 9"/>
          <p:cNvSpPr>
            <a:spLocks noChangeArrowheads="1"/>
          </p:cNvSpPr>
          <p:nvPr/>
        </p:nvSpPr>
        <p:spPr bwMode="auto">
          <a:xfrm>
            <a:off x="341313" y="404664"/>
            <a:ext cx="3784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 real coalescent tree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processes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1486513"/>
            <a:ext cx="6677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988221"/>
            <a:ext cx="5387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If it coalescent to an old branch, it will move along the old  branch and leave it with rate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1985190" cy="75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22"/>
          <p:cNvGrpSpPr>
            <a:grpSpLocks/>
          </p:cNvGrpSpPr>
          <p:nvPr/>
        </p:nvGrpSpPr>
        <p:grpSpPr bwMode="auto">
          <a:xfrm>
            <a:off x="6996113" y="1919288"/>
            <a:ext cx="1574800" cy="3125787"/>
            <a:chOff x="6069260" y="1587582"/>
            <a:chExt cx="2247156" cy="4195173"/>
          </a:xfrm>
        </p:grpSpPr>
        <p:grpSp>
          <p:nvGrpSpPr>
            <p:cNvPr id="6" name="组合 8"/>
            <p:cNvGrpSpPr>
              <a:grpSpLocks/>
            </p:cNvGrpSpPr>
            <p:nvPr/>
          </p:nvGrpSpPr>
          <p:grpSpPr bwMode="auto">
            <a:xfrm>
              <a:off x="6069260" y="1587582"/>
              <a:ext cx="2247156" cy="4195173"/>
              <a:chOff x="6069260" y="1587582"/>
              <a:chExt cx="2247156" cy="419517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6069260" y="2714675"/>
                <a:ext cx="0" cy="304464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7489589" y="2731720"/>
                <a:ext cx="0" cy="3051035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8316416" y="1587582"/>
                <a:ext cx="0" cy="4148300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6769230" y="1587582"/>
                <a:ext cx="0" cy="1120702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6732986" y="1587582"/>
                <a:ext cx="1583430" cy="23436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6069260" y="2714675"/>
                <a:ext cx="1420329" cy="8522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7489589" y="4508649"/>
                <a:ext cx="539136" cy="1065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8028725" y="2275769"/>
                <a:ext cx="0" cy="2243534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028725" y="2286423"/>
                <a:ext cx="287691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直接连接符 24"/>
            <p:cNvCxnSpPr/>
            <p:nvPr/>
          </p:nvCxnSpPr>
          <p:spPr>
            <a:xfrm flipV="1">
              <a:off x="6069260" y="4928381"/>
              <a:ext cx="806439" cy="1065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875699" y="4114487"/>
              <a:ext cx="9061" cy="82028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875699" y="4148577"/>
              <a:ext cx="61389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489589" y="3439083"/>
              <a:ext cx="0" cy="675404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814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800" dirty="0"/>
                  <a:t>Point </a:t>
                </a:r>
                <a:r>
                  <a:rPr lang="en-US" altLang="zh-CN" sz="2800" dirty="0" smtClean="0"/>
                  <a:t>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corresponding 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to spatial model</a:t>
                </a:r>
                <a:r>
                  <a:rPr lang="en-US" altLang="zh-CN" sz="2800" dirty="0" smtClean="0"/>
                  <a:t>: </a:t>
                </a:r>
                <a:r>
                  <a:rPr lang="en-US" altLang="zh-CN" sz="2800" dirty="0"/>
                  <a:t>the distribution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800" i="1">
                            <a:latin typeface="Cambria Math"/>
                          </a:rPr>
                          <m:t>，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800" i="1">
                            <a:latin typeface="Cambria Math"/>
                          </a:rPr>
                          <m:t>：</m:t>
                        </m:r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  <m:r>
                          <a:rPr lang="zh-CN" altLang="en-US" sz="2800" i="1">
                            <a:latin typeface="Cambria Math"/>
                          </a:rPr>
                          <m:t>≥</m:t>
                        </m:r>
                        <m:r>
                          <a:rPr lang="en-US" altLang="zh-CN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2" y="1743612"/>
            <a:ext cx="666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接连接符 26"/>
          <p:cNvCxnSpPr/>
          <p:nvPr/>
        </p:nvCxnSpPr>
        <p:spPr>
          <a:xfrm>
            <a:off x="7488217" y="2407954"/>
            <a:ext cx="8588" cy="542662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8"/>
          <p:cNvGrpSpPr/>
          <p:nvPr/>
        </p:nvGrpSpPr>
        <p:grpSpPr>
          <a:xfrm>
            <a:off x="6914610" y="2018478"/>
            <a:ext cx="1843658" cy="3506557"/>
            <a:chOff x="6069260" y="1564458"/>
            <a:chExt cx="2247156" cy="4218297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6069260" y="2714558"/>
              <a:ext cx="0" cy="3044056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488485" y="2731350"/>
              <a:ext cx="0" cy="3051405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8316416" y="1587582"/>
              <a:ext cx="0" cy="4147907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6718818" y="1564458"/>
              <a:ext cx="0" cy="1121338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6732240" y="1587582"/>
              <a:ext cx="1584176" cy="2312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069260" y="2731419"/>
              <a:ext cx="1419225" cy="8396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7488485" y="4508053"/>
              <a:ext cx="539899" cy="1225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8028384" y="2275805"/>
              <a:ext cx="0" cy="224449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028384" y="2286164"/>
              <a:ext cx="288032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flipV="1">
            <a:off x="6914610" y="4815610"/>
            <a:ext cx="662092" cy="89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576702" y="4139007"/>
            <a:ext cx="7163" cy="6810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76702" y="4167214"/>
            <a:ext cx="5022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079000" y="2969838"/>
            <a:ext cx="0" cy="1169169"/>
          </a:xfrm>
          <a:prstGeom prst="line">
            <a:avLst/>
          </a:prstGeom>
          <a:ln w="25400">
            <a:solidFill>
              <a:srgbClr val="FF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6566328" y="2996952"/>
            <a:ext cx="892218" cy="18646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1254" y="2803818"/>
            <a:ext cx="432048" cy="369332"/>
          </a:xfrm>
          <a:prstGeom prst="rect">
            <a:avLst/>
          </a:prstGeom>
          <a:blipFill rotWithShape="1">
            <a:blip r:embed="rId4" cstate="print"/>
            <a:stretch>
              <a:fillRect r="-52857" b="-1311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496805" y="2982898"/>
            <a:ext cx="5022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4293096"/>
            <a:ext cx="5601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If it does not leave the old branch ,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It will move along to the next branch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/>
            </a:r>
            <a:br>
              <a:rPr lang="en-US" altLang="zh-CN" dirty="0" smtClean="0">
                <a:solidFill>
                  <a:srgbClr val="000000"/>
                </a:solidFill>
              </a:rPr>
            </a:br>
            <a:r>
              <a:rPr lang="en-US" altLang="zh-CN" sz="6000" dirty="0" smtClean="0">
                <a:solidFill>
                  <a:srgbClr val="FF0000"/>
                </a:solidFill>
              </a:rPr>
              <a:t>SC algorithm</a:t>
            </a:r>
            <a:r>
              <a:rPr lang="en-US" altLang="zh-CN" sz="6000" dirty="0">
                <a:solidFill>
                  <a:srgbClr val="FF0000"/>
                </a:solidFill>
              </a:rPr>
              <a:t/>
            </a:r>
            <a:br>
              <a:rPr lang="en-US" altLang="zh-CN" sz="6000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 standard </a:t>
                </a:r>
                <a:r>
                  <a:rPr lang="en-US" altLang="zh-CN" dirty="0" smtClean="0"/>
                  <a:t>coalescent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: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dirty="0" err="1" smtClean="0"/>
                  <a:t>th</a:t>
                </a:r>
                <a:r>
                  <a:rPr lang="en-US" altLang="zh-CN" dirty="0" smtClean="0"/>
                  <a:t> recombination point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 smtClean="0"/>
                  <a:t>: the ARG constrained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[0,</m:t>
                        </m:r>
                        <m:r>
                          <a:rPr lang="en-US" altLang="zh-CN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]</m:t>
                    </m:r>
                  </m:oMath>
                </a14:m>
                <a:endParaRPr lang="en-US" altLang="zh-CN" b="0" dirty="0" smtClean="0"/>
              </a:p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dirty="0" smtClean="0"/>
                  <a:t>: the extra branched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𝑋</m:t>
                        </m:r>
                      </m:e>
                      <m:sup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The whole ARG can be considered as a point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:</m:t>
                    </m:r>
                    <m:r>
                      <a:rPr lang="en-US" altLang="zh-CN" b="0" i="1" smtClean="0">
                        <a:latin typeface="Cambria Math"/>
                      </a:rPr>
                      <m:t>𝑖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≥0}.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>
                  <a:solidFill>
                    <a:srgbClr val="00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54068"/>
            <a:ext cx="8496944" cy="7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01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3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894" y="1099731"/>
            <a:ext cx="6812466" cy="43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2133459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345090" name="Equation" r:id="rId3" imgW="914400" imgH="198720" progId="">
              <p:embed/>
            </p:oleObj>
          </a:graphicData>
        </a:graphic>
      </p:graphicFrame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832084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FF0000"/>
                </a:solidFill>
              </a:rPr>
              <a:t>Identical probability distribution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of the </a:t>
            </a:r>
            <a:r>
              <a:rPr lang="en-US" altLang="zh-CN" sz="3600" dirty="0" smtClean="0">
                <a:solidFill>
                  <a:srgbClr val="3333FF"/>
                </a:solidFill>
              </a:rPr>
              <a:t>back in time model </a:t>
            </a:r>
            <a:r>
              <a:rPr lang="en-US" altLang="zh-CN" sz="3600" dirty="0" smtClean="0"/>
              <a:t>and </a:t>
            </a:r>
            <a:r>
              <a:rPr lang="en-US" altLang="zh-CN" sz="3600" dirty="0" smtClean="0">
                <a:solidFill>
                  <a:srgbClr val="3333FF"/>
                </a:solidFill>
              </a:rPr>
              <a:t>spatial model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5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210889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p:oleObj spid="_x0000_s346114" name="Equation" r:id="rId3" imgW="914400" imgH="198720" progId="">
              <p:embed/>
            </p:oleObj>
          </a:graphicData>
        </a:graphic>
      </p:graphicFrame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8975540" cy="92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3484"/>
            <a:ext cx="8784976" cy="17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0284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FF0000"/>
                </a:solidFill>
              </a:rPr>
              <a:t>Identical probability distribution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of </a:t>
            </a:r>
            <a:r>
              <a:rPr lang="en-US" altLang="zh-CN" sz="3600" dirty="0" smtClean="0">
                <a:solidFill>
                  <a:srgbClr val="3333FF"/>
                </a:solidFill>
              </a:rPr>
              <a:t>the back in time model </a:t>
            </a:r>
            <a:r>
              <a:rPr lang="en-US" altLang="zh-CN" sz="3600" dirty="0" smtClean="0"/>
              <a:t>and</a:t>
            </a:r>
            <a:r>
              <a:rPr lang="en-US" altLang="zh-CN" sz="3600" dirty="0" smtClean="0">
                <a:solidFill>
                  <a:srgbClr val="3333FF"/>
                </a:solidFill>
              </a:rPr>
              <a:t> spatial model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936479"/>
            <a:ext cx="5844818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45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Summary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developed a new </a:t>
            </a:r>
            <a:r>
              <a:rPr lang="en-US" altLang="zh-CN" dirty="0" err="1" smtClean="0"/>
              <a:t>alrorighm</a:t>
            </a:r>
            <a:r>
              <a:rPr lang="en-US" altLang="zh-CN" dirty="0" smtClean="0"/>
              <a:t> for modeling coalescence with recombination 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The new algorithm does not produce any redundant branches which are inevitable in previous methods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The existing approximation algorithms are all special cases of our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</a:rPr>
              <a:t>Summary</a:t>
            </a:r>
            <a:endParaRPr lang="zh-CN" alt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We prove rigorously </a:t>
            </a:r>
            <a:r>
              <a:rPr lang="en-US" altLang="zh-CN" dirty="0" smtClean="0">
                <a:solidFill>
                  <a:srgbClr val="FF0000"/>
                </a:solidFill>
              </a:rPr>
              <a:t>for the first time  </a:t>
            </a:r>
            <a:r>
              <a:rPr lang="en-US" altLang="zh-CN" dirty="0" smtClean="0">
                <a:solidFill>
                  <a:srgbClr val="000000"/>
                </a:solidFill>
              </a:rPr>
              <a:t>that the statistical properties of the ARG generated by our spatial moving model and that generated by a back in time model are the same: </a:t>
            </a:r>
            <a:r>
              <a:rPr lang="en-US" altLang="zh-CN" dirty="0" smtClean="0">
                <a:solidFill>
                  <a:srgbClr val="FF0000"/>
                </a:solidFill>
              </a:rPr>
              <a:t>they share the same probability distribution on the space of ARG</a:t>
            </a:r>
          </a:p>
          <a:p>
            <a:r>
              <a:rPr lang="en-US" altLang="zh-CN" dirty="0" smtClean="0"/>
              <a:t>Provides a unified interpretation for the algorithms of simulating coalescent with recombination.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9600" b="1" i="1" smtClean="0">
                <a:solidFill>
                  <a:srgbClr val="FF0000"/>
                </a:solidFill>
                <a:latin typeface="Tempus Sans ITC" pitchFamily="82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752600"/>
            <a:ext cx="5943600" cy="1447800"/>
            <a:chOff x="1104" y="1200"/>
            <a:chExt cx="3456" cy="1728"/>
          </a:xfrm>
        </p:grpSpPr>
        <p:sp>
          <p:nvSpPr>
            <p:cNvPr id="100366" name="Line 4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367" name="Line 5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368" name="Line 6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369" name="Line 7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0356" name="Picture 8" descr="oran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95688"/>
            <a:ext cx="14255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9" descr="chi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3621088"/>
            <a:ext cx="14414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10"/>
          <p:cNvSpPr txBox="1">
            <a:spLocks noChangeArrowheads="1"/>
          </p:cNvSpPr>
          <p:nvPr/>
        </p:nvSpPr>
        <p:spPr bwMode="auto">
          <a:xfrm>
            <a:off x="827088" y="3127375"/>
            <a:ext cx="153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猩猩</a:t>
            </a:r>
            <a:r>
              <a:rPr lang="en-US" altLang="zh-CN" sz="1600"/>
              <a:t>Orangutan</a:t>
            </a:r>
            <a:endParaRPr lang="en-US" altLang="zh-CN" sz="1600">
              <a:latin typeface="Times New Roman" pitchFamily="18" charset="0"/>
            </a:endParaRPr>
          </a:p>
        </p:txBody>
      </p:sp>
      <p:sp>
        <p:nvSpPr>
          <p:cNvPr id="100359" name="Text Box 11"/>
          <p:cNvSpPr txBox="1">
            <a:spLocks noChangeArrowheads="1"/>
          </p:cNvSpPr>
          <p:nvPr/>
        </p:nvSpPr>
        <p:spPr bwMode="auto">
          <a:xfrm>
            <a:off x="2771775" y="3141663"/>
            <a:ext cx="135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大猩猩</a:t>
            </a:r>
            <a:r>
              <a:rPr lang="en-US" altLang="zh-CN" sz="1400"/>
              <a:t>Gorilla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00360" name="Text Box 12"/>
          <p:cNvSpPr txBox="1">
            <a:spLocks noChangeArrowheads="1"/>
          </p:cNvSpPr>
          <p:nvPr/>
        </p:nvSpPr>
        <p:spPr bwMode="auto">
          <a:xfrm>
            <a:off x="4500563" y="3141663"/>
            <a:ext cx="177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/>
              <a:t>黑猩猩</a:t>
            </a:r>
            <a:r>
              <a:rPr lang="en-US" altLang="zh-CN" sz="1400"/>
              <a:t>Chimpanzee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00361" name="Text Box 13"/>
          <p:cNvSpPr txBox="1">
            <a:spLocks noChangeArrowheads="1"/>
          </p:cNvSpPr>
          <p:nvPr/>
        </p:nvSpPr>
        <p:spPr bwMode="auto">
          <a:xfrm>
            <a:off x="6804248" y="3162454"/>
            <a:ext cx="1407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600" dirty="0" smtClean="0"/>
              <a:t>人类</a:t>
            </a:r>
            <a:r>
              <a:rPr lang="en-US" altLang="zh-CN" sz="1600" dirty="0" smtClean="0"/>
              <a:t>Humanity</a:t>
            </a:r>
            <a:endParaRPr lang="en-US" altLang="zh-CN" sz="1600" dirty="0">
              <a:latin typeface="Times New Roman" pitchFamily="18" charset="0"/>
            </a:endParaRPr>
          </a:p>
        </p:txBody>
      </p:sp>
      <p:pic>
        <p:nvPicPr>
          <p:cNvPr id="100362" name="Picture 14" descr="gorill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088" y="3606800"/>
            <a:ext cx="145891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15" descr="bush_ea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657600"/>
            <a:ext cx="14779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4" name="Text Box 16"/>
          <p:cNvSpPr txBox="1">
            <a:spLocks noChangeArrowheads="1"/>
          </p:cNvSpPr>
          <p:nvPr/>
        </p:nvSpPr>
        <p:spPr bwMode="auto">
          <a:xfrm>
            <a:off x="5086350" y="1600200"/>
            <a:ext cx="332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CN" i="1" dirty="0">
                <a:latin typeface="Times New Roman" pitchFamily="18" charset="0"/>
              </a:rPr>
              <a:t>From the Tree of the Life Website,</a:t>
            </a:r>
            <a:br>
              <a:rPr lang="en-US" altLang="zh-CN" i="1" dirty="0">
                <a:latin typeface="Times New Roman" pitchFamily="18" charset="0"/>
              </a:rPr>
            </a:br>
            <a:r>
              <a:rPr lang="en-US" altLang="zh-CN" i="1" dirty="0">
                <a:latin typeface="Times New Roman" pitchFamily="18" charset="0"/>
              </a:rPr>
              <a:t>University of Arizona</a:t>
            </a:r>
          </a:p>
        </p:txBody>
      </p:sp>
      <p:sp>
        <p:nvSpPr>
          <p:cNvPr id="716817" name="Text Box 17"/>
          <p:cNvSpPr txBox="1">
            <a:spLocks noChangeArrowheads="1"/>
          </p:cNvSpPr>
          <p:nvPr/>
        </p:nvSpPr>
        <p:spPr bwMode="auto">
          <a:xfrm>
            <a:off x="611560" y="404664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Phylogenetic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trees are about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visualising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evolutionary relationships</a:t>
            </a:r>
            <a:endParaRPr lang="en-GB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Simulation:  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Coalescent without Recombination 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24578" name="内容占位符 2"/>
          <p:cNvSpPr>
            <a:spLocks noGrp="1"/>
          </p:cNvSpPr>
          <p:nvPr>
            <p:ph sz="half" idx="1"/>
          </p:nvPr>
        </p:nvSpPr>
        <p:spPr>
          <a:xfrm>
            <a:off x="533400" y="1706711"/>
            <a:ext cx="4038600" cy="4171950"/>
          </a:xfrm>
        </p:spPr>
        <p:txBody>
          <a:bodyPr>
            <a:normAutofit/>
          </a:bodyPr>
          <a:lstStyle/>
          <a:p>
            <a:pPr lvl="1">
              <a:spcAft>
                <a:spcPts val="1138"/>
              </a:spcAft>
              <a:buSzPct val="75000"/>
              <a:buNone/>
            </a:pPr>
            <a:r>
              <a:rPr lang="en-US" altLang="zh-CN" sz="2800" dirty="0" smtClean="0">
                <a:solidFill>
                  <a:srgbClr val="000000"/>
                </a:solidFill>
              </a:rPr>
              <a:t>Trace the ancestry of the samples</a:t>
            </a:r>
          </a:p>
          <a:p>
            <a:pPr lvl="1">
              <a:spcAft>
                <a:spcPts val="1138"/>
              </a:spcAft>
              <a:buSzPct val="75000"/>
              <a:buFont typeface="Symbol" pitchFamily="18" charset="2"/>
              <a:buChar char=""/>
            </a:pPr>
            <a:r>
              <a:rPr lang="en-US" altLang="zh-CN" sz="2800" dirty="0" smtClean="0">
                <a:solidFill>
                  <a:srgbClr val="000000"/>
                </a:solidFill>
              </a:rPr>
              <a:t>Markov jump process --</a:t>
            </a:r>
            <a:r>
              <a:rPr lang="en-US" altLang="zh-CN" sz="3600" dirty="0" smtClean="0">
                <a:solidFill>
                  <a:srgbClr val="3333FF"/>
                </a:solidFill>
              </a:rPr>
              <a:t>Coalescent Process </a:t>
            </a:r>
            <a:r>
              <a:rPr lang="en-US" altLang="zh-CN" sz="2800" dirty="0" smtClean="0">
                <a:solidFill>
                  <a:srgbClr val="000000"/>
                </a:solidFill>
              </a:rPr>
              <a:t>(</a:t>
            </a:r>
            <a:r>
              <a:rPr lang="en-US" altLang="zh-CN" sz="2800" dirty="0" err="1" smtClean="0">
                <a:solidFill>
                  <a:srgbClr val="000000"/>
                </a:solidFill>
              </a:rPr>
              <a:t>Kingmann</a:t>
            </a:r>
            <a:r>
              <a:rPr lang="en-US" altLang="zh-CN" sz="2800" dirty="0" smtClean="0">
                <a:solidFill>
                  <a:srgbClr val="000000"/>
                </a:solidFill>
              </a:rPr>
              <a:t> 1982)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2757" b="13435"/>
          <a:stretch>
            <a:fillRect/>
          </a:stretch>
        </p:blipFill>
        <p:spPr>
          <a:xfrm>
            <a:off x="5003800" y="1701949"/>
            <a:ext cx="3616325" cy="4176712"/>
          </a:xfrm>
        </p:spPr>
      </p:pic>
      <p:sp>
        <p:nvSpPr>
          <p:cNvPr id="24580" name="矩形 6"/>
          <p:cNvSpPr>
            <a:spLocks noChangeArrowheads="1"/>
          </p:cNvSpPr>
          <p:nvPr/>
        </p:nvSpPr>
        <p:spPr bwMode="auto">
          <a:xfrm>
            <a:off x="5364163" y="5807224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A realization for sample of size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96875" y="260350"/>
            <a:ext cx="8228013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35268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US" altLang="zh-CN" sz="4000" dirty="0">
                <a:solidFill>
                  <a:srgbClr val="FF0000"/>
                </a:solidFill>
                <a:latin typeface="+mj-lt"/>
              </a:rPr>
              <a:t>is recombination?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3683000" cy="440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25471" rIns="0" bIns="0"/>
          <a:lstStyle>
            <a:lvl1pPr marL="428625" indent="-323850"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1pPr>
            <a:lvl2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2pPr>
            <a:lvl3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3pPr>
            <a:lvl4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4pPr>
            <a:lvl5pPr eaLnBrk="0"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  <a:defRPr>
                <a:solidFill>
                  <a:schemeClr val="bg1"/>
                </a:solidFill>
                <a:latin typeface="Arial" charset="0"/>
                <a:ea typeface="微软雅黑" charset="-122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1293"/>
              </a:spcAft>
              <a:buSzPct val="45000"/>
              <a:buFont typeface="Wingdings" charset="2"/>
              <a:buChar char=""/>
              <a:defRPr/>
            </a:pPr>
            <a:r>
              <a:rPr lang="en-US" altLang="zh-CN" sz="3000" dirty="0">
                <a:solidFill>
                  <a:schemeClr val="tx1"/>
                </a:solidFill>
                <a:latin typeface="+mn-lt"/>
                <a:ea typeface="+mn-ea"/>
              </a:rPr>
              <a:t>Recombination is a process by which a molecule of nucleic acid (usually DNA, but can also be RNA) is broken and then joined to a different one.</a:t>
            </a:r>
          </a:p>
          <a:p>
            <a:pPr eaLnBrk="1" fontAlgn="auto">
              <a:spcBef>
                <a:spcPts val="0"/>
              </a:spcBef>
              <a:spcAft>
                <a:spcPts val="1293"/>
              </a:spcAft>
              <a:buSzPct val="45000"/>
              <a:defRPr/>
            </a:pPr>
            <a:endParaRPr lang="en-US" altLang="zh-CN" sz="2900" dirty="0">
              <a:solidFill>
                <a:srgbClr val="000000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945188" y="1668463"/>
            <a:ext cx="1587" cy="1741487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524625" y="1658938"/>
            <a:ext cx="1588" cy="1743075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892675" y="3940175"/>
            <a:ext cx="1588" cy="685800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472113" y="3937000"/>
            <a:ext cx="1587" cy="685800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489575" y="4833938"/>
            <a:ext cx="1588" cy="1019175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889500" y="4833938"/>
            <a:ext cx="1588" cy="1019175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038975" y="3963988"/>
            <a:ext cx="1588" cy="685800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205788" y="3960813"/>
            <a:ext cx="0" cy="685800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8205788" y="4646613"/>
            <a:ext cx="0" cy="1230312"/>
          </a:xfrm>
          <a:prstGeom prst="line">
            <a:avLst/>
          </a:prstGeom>
          <a:noFill/>
          <a:ln w="91440">
            <a:solidFill>
              <a:srgbClr val="0000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7032625" y="4649788"/>
            <a:ext cx="11113" cy="1227137"/>
          </a:xfrm>
          <a:prstGeom prst="line">
            <a:avLst/>
          </a:prstGeom>
          <a:noFill/>
          <a:ln w="91440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322888" y="3295650"/>
            <a:ext cx="339725" cy="414338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956300" y="4852988"/>
            <a:ext cx="579438" cy="1587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889500" y="4616450"/>
            <a:ext cx="581025" cy="22225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889500" y="4625975"/>
            <a:ext cx="581025" cy="207963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361113" y="5981700"/>
            <a:ext cx="1301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gamete 1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585075" y="5981700"/>
            <a:ext cx="1258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gamete 2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211638" y="5981700"/>
            <a:ext cx="1744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Chromosome breaks up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424488" y="1203325"/>
            <a:ext cx="1477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>
                <a:solidFill>
                  <a:srgbClr val="000000"/>
                </a:solidFill>
                <a:ea typeface="微软雅黑"/>
                <a:cs typeface="微软雅黑"/>
              </a:rPr>
              <a:t>Germ cells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r>
              <a:rPr lang="en-US" altLang="zh-CN" smtClean="0">
                <a:solidFill>
                  <a:srgbClr val="FF0000"/>
                </a:solidFill>
              </a:rPr>
              <a:t>Why study recombination? 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important mechanism generating  and maintaining diversity</a:t>
            </a:r>
          </a:p>
          <a:p>
            <a:r>
              <a:rPr lang="en-US" altLang="zh-CN" dirty="0" smtClean="0"/>
              <a:t>One of the main sources to provide new genetic material to let nature selection carry on </a:t>
            </a:r>
            <a:endParaRPr lang="zh-CN" altLang="en-US" dirty="0" smtClean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051720" y="5157192"/>
            <a:ext cx="1296144" cy="1224136"/>
          </a:xfrm>
          <a:prstGeom prst="ellips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b="1" dirty="0">
                <a:solidFill>
                  <a:srgbClr val="000000"/>
                </a:solidFill>
              </a:rPr>
              <a:t>Recombination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979712" y="3789040"/>
            <a:ext cx="1368152" cy="1152127"/>
          </a:xfrm>
          <a:prstGeom prst="ellips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b="1" dirty="0">
                <a:solidFill>
                  <a:srgbClr val="000000"/>
                </a:solidFill>
              </a:rPr>
              <a:t>Mutation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788024" y="4437112"/>
            <a:ext cx="1368183" cy="1212603"/>
          </a:xfrm>
          <a:prstGeom prst="ellipse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6821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zh-CN" b="1" dirty="0">
                <a:solidFill>
                  <a:srgbClr val="000000"/>
                </a:solidFill>
              </a:rPr>
              <a:t>Selection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491880" y="4509120"/>
            <a:ext cx="1152128" cy="504056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3563888" y="5229200"/>
            <a:ext cx="1080120" cy="504056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112713"/>
            <a:ext cx="82280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000">
                <a:solidFill>
                  <a:srgbClr val="FF0000"/>
                </a:solidFill>
                <a:ea typeface="微软雅黑"/>
                <a:cs typeface="微软雅黑"/>
              </a:rPr>
              <a:t>Application of recombination information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866900"/>
            <a:ext cx="8043863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5471" rIns="0" bIns="0"/>
          <a:lstStyle/>
          <a:p>
            <a:pPr marL="428625" indent="-323850">
              <a:spcAft>
                <a:spcPts val="1288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900">
                <a:solidFill>
                  <a:srgbClr val="000000"/>
                </a:solidFill>
                <a:ea typeface="微软雅黑"/>
                <a:cs typeface="微软雅黑"/>
              </a:rPr>
              <a:t>DNA sequencing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Identify the alleles that are co-located on the same chromosome</a:t>
            </a:r>
          </a:p>
          <a:p>
            <a:pPr marL="428625" indent="-323850">
              <a:spcAft>
                <a:spcPts val="1288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900">
                <a:solidFill>
                  <a:srgbClr val="000000"/>
                </a:solidFill>
                <a:ea typeface="微软雅黑"/>
                <a:cs typeface="微软雅黑"/>
              </a:rPr>
              <a:t>Disease study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Estimate disease risk for each region of genome</a:t>
            </a:r>
          </a:p>
          <a:p>
            <a:pPr marL="428625" indent="-323850">
              <a:spcAft>
                <a:spcPts val="1288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900">
                <a:solidFill>
                  <a:srgbClr val="000000"/>
                </a:solidFill>
                <a:ea typeface="微软雅黑"/>
                <a:cs typeface="微软雅黑"/>
              </a:rPr>
              <a:t>Population history study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Discover admixture history</a:t>
            </a:r>
          </a:p>
          <a:p>
            <a:pPr marL="860425" lvl="1" indent="-320675">
              <a:spcAft>
                <a:spcPts val="1038"/>
              </a:spcAft>
              <a:buSzPct val="75000"/>
              <a:buFont typeface="Symbol" pitchFamily="18" charset="2"/>
              <a:buChar char="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zh-CN" sz="2500">
                <a:solidFill>
                  <a:srgbClr val="000000"/>
                </a:solidFill>
                <a:ea typeface="微软雅黑"/>
                <a:cs typeface="微软雅黑"/>
              </a:rPr>
              <a:t>Reconstruct human phylogeny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1349</Words>
  <Application>Microsoft Office PowerPoint</Application>
  <PresentationFormat>全屏显示(4:3)</PresentationFormat>
  <Paragraphs>259</Paragraphs>
  <Slides>48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0" baseType="lpstr">
      <vt:lpstr>Office 主题</vt:lpstr>
      <vt:lpstr>Equation</vt:lpstr>
      <vt:lpstr> A New Model for  Coalescent with Recombination </vt:lpstr>
      <vt:lpstr>The talk is base on our recent   two joint papers:</vt:lpstr>
      <vt:lpstr>幻灯片 3</vt:lpstr>
      <vt:lpstr>幻灯片 4</vt:lpstr>
      <vt:lpstr>幻灯片 5</vt:lpstr>
      <vt:lpstr>Simulation:   Coalescent without Recombination </vt:lpstr>
      <vt:lpstr>幻灯片 7</vt:lpstr>
      <vt:lpstr> Why study recombination? </vt:lpstr>
      <vt:lpstr>幻灯片 9</vt:lpstr>
      <vt:lpstr>Dating Admixture and Migration Based on Recombination Info </vt:lpstr>
      <vt:lpstr>Statistical Inference of Recombination</vt:lpstr>
      <vt:lpstr> Basic model assumption</vt:lpstr>
      <vt:lpstr>幻灯片 13</vt:lpstr>
      <vt:lpstr>Two classes  simulation models</vt:lpstr>
      <vt:lpstr>Back in time model</vt:lpstr>
      <vt:lpstr>Spatial model along sequences</vt:lpstr>
      <vt:lpstr>Our model: SC algorithm</vt:lpstr>
      <vt:lpstr>Rigorous Argument</vt:lpstr>
      <vt:lpstr>Mathematical models </vt:lpstr>
      <vt:lpstr>Back in time model  </vt:lpstr>
      <vt:lpstr>State space of the process</vt:lpstr>
      <vt:lpstr> State space of the process</vt:lpstr>
      <vt:lpstr>Introduce suitable metric on E</vt:lpstr>
      <vt:lpstr>E is a locally compact separable metric space</vt:lpstr>
      <vt:lpstr>Introduce  suitable operators on E</vt:lpstr>
      <vt:lpstr>Introduce  suitable operators on E</vt:lpstr>
      <vt:lpstr>Existence of the Markov Jump Process</vt:lpstr>
      <vt:lpstr>Existence of the q-process</vt:lpstr>
      <vt:lpstr>ARG Space G</vt:lpstr>
      <vt:lpstr>ARG Space G</vt:lpstr>
      <vt:lpstr>Spatial Model along Sequences</vt:lpstr>
      <vt:lpstr> </vt:lpstr>
      <vt:lpstr> </vt:lpstr>
      <vt:lpstr> </vt:lpstr>
      <vt:lpstr>Projection of q-processes</vt:lpstr>
      <vt:lpstr>Projection of q-processes</vt:lpstr>
      <vt:lpstr> </vt:lpstr>
      <vt:lpstr> </vt:lpstr>
      <vt:lpstr> </vt:lpstr>
      <vt:lpstr> </vt:lpstr>
      <vt:lpstr> </vt:lpstr>
      <vt:lpstr> SC algorithm </vt:lpstr>
      <vt:lpstr>幻灯片 43</vt:lpstr>
      <vt:lpstr>Identical probability distribution of the back in time model and spatial model</vt:lpstr>
      <vt:lpstr>Identical probability distribution of the back in time model and spatial model</vt:lpstr>
      <vt:lpstr>Summary</vt:lpstr>
      <vt:lpstr>Summary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Jump Processes in Modeling Coalescent with  Recombination</dc:title>
  <dc:creator>BJTU-05</dc:creator>
  <cp:lastModifiedBy>Ma</cp:lastModifiedBy>
  <cp:revision>319</cp:revision>
  <dcterms:created xsi:type="dcterms:W3CDTF">2013-06-14T08:02:29Z</dcterms:created>
  <dcterms:modified xsi:type="dcterms:W3CDTF">2013-12-17T23:58:30Z</dcterms:modified>
</cp:coreProperties>
</file>